
<file path=[Content_Types].xml><?xml version="1.0" encoding="utf-8"?>
<Types xmlns="http://schemas.openxmlformats.org/package/2006/content-types">
  <Default Extension="jpeg" ContentType="image/jpeg"/>
  <Default Extension="wdp" ContentType="image/vnd.ms-photo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diagrams/colors1.xml" ContentType="application/vnd.openxmlformats-officedocument.drawingml.diagramColors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10"/>
  </p:notesMasterIdLst>
  <p:sldIdLst>
    <p:sldId id="263" r:id="rId3"/>
    <p:sldId id="294" r:id="rId4"/>
    <p:sldId id="295" r:id="rId5"/>
    <p:sldId id="289" r:id="rId6"/>
    <p:sldId id="323" r:id="rId7"/>
    <p:sldId id="296" r:id="rId8"/>
    <p:sldId id="282" r:id="rId9"/>
    <p:sldId id="297" r:id="rId11"/>
    <p:sldId id="290" r:id="rId12"/>
    <p:sldId id="324" r:id="rId13"/>
    <p:sldId id="299" r:id="rId14"/>
    <p:sldId id="283" r:id="rId15"/>
    <p:sldId id="300" r:id="rId16"/>
    <p:sldId id="307" r:id="rId17"/>
    <p:sldId id="325" r:id="rId18"/>
    <p:sldId id="301" r:id="rId19"/>
    <p:sldId id="318" r:id="rId20"/>
    <p:sldId id="319" r:id="rId21"/>
    <p:sldId id="308" r:id="rId22"/>
    <p:sldId id="302" r:id="rId23"/>
    <p:sldId id="303" r:id="rId24"/>
    <p:sldId id="304" r:id="rId25"/>
    <p:sldId id="326" r:id="rId26"/>
    <p:sldId id="306" r:id="rId27"/>
    <p:sldId id="317" r:id="rId28"/>
    <p:sldId id="311" r:id="rId29"/>
    <p:sldId id="312" r:id="rId30"/>
    <p:sldId id="327" r:id="rId31"/>
    <p:sldId id="314" r:id="rId32"/>
    <p:sldId id="320" r:id="rId33"/>
    <p:sldId id="316" r:id="rId34"/>
    <p:sldId id="310" r:id="rId35"/>
    <p:sldId id="309" r:id="rId36"/>
    <p:sldId id="321" r:id="rId37"/>
    <p:sldId id="264" r:id="rId38"/>
  </p:sldIdLst>
  <p:sldSz cx="9144000" cy="5143500" type="screen16x9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92AB9"/>
    <a:srgbClr val="176AD0"/>
    <a:srgbClr val="1C7CF1"/>
    <a:srgbClr val="17BAD9"/>
    <a:srgbClr val="000000"/>
    <a:srgbClr val="FFFFFF"/>
    <a:srgbClr val="052197"/>
    <a:srgbClr val="1DE5EF"/>
    <a:srgbClr val="0524A8"/>
    <a:srgbClr val="1FF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>
        <p:scale>
          <a:sx n="82" d="100"/>
          <a:sy n="82" d="100"/>
        </p:scale>
        <p:origin x="-1026" y="-186"/>
      </p:cViewPr>
      <p:guideLst>
        <p:guide orient="horz" pos="1635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1" Type="http://schemas.openxmlformats.org/officeDocument/2006/relationships/tableStyles" Target="tableStyles.xml"/><Relationship Id="rId40" Type="http://schemas.openxmlformats.org/officeDocument/2006/relationships/viewProps" Target="viewProps.xml"/><Relationship Id="rId4" Type="http://schemas.openxmlformats.org/officeDocument/2006/relationships/slide" Target="slides/slide2.xml"/><Relationship Id="rId39" Type="http://schemas.openxmlformats.org/officeDocument/2006/relationships/presProps" Target="presProps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987758C-9A71-4547-BF6C-811707AD5B5A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1" csCatId="accent1" phldr="1"/>
      <dgm:spPr/>
      <dgm:t>
        <a:bodyPr/>
        <a:lstStyle/>
        <a:p>
          <a:endParaRPr lang="zh-CN" altLang="en-US"/>
        </a:p>
      </dgm:t>
    </dgm:pt>
    <dgm:pt modelId="{DFEF326A-ECDD-4CC4-9956-61B92AB10111}">
      <dgm:prSet phldrT="[文本]" custT="1"/>
      <dgm:spPr/>
      <dgm:t>
        <a:bodyPr vert="vert"/>
        <a:lstStyle/>
        <a:p>
          <a:r>
            <a:rPr lang="zh-CN" altLang="en-US" sz="1400" dirty="0" smtClean="0">
              <a:latin typeface="微软雅黑" panose="020B0503020204020204" charset="-122"/>
              <a:ea typeface="微软雅黑" panose="020B0503020204020204" charset="-122"/>
            </a:rPr>
            <a:t>服务客户超过</a:t>
          </a:r>
          <a:r>
            <a:rPr lang="en-US" altLang="zh-CN" sz="1400" dirty="0" smtClean="0">
              <a:latin typeface="微软雅黑" panose="020B0503020204020204" charset="-122"/>
              <a:ea typeface="微软雅黑" panose="020B0503020204020204" charset="-122"/>
            </a:rPr>
            <a:t>100</a:t>
          </a:r>
          <a:r>
            <a:rPr lang="zh-CN" altLang="en-US" sz="1400" dirty="0" smtClean="0">
              <a:latin typeface="微软雅黑" panose="020B0503020204020204" charset="-122"/>
              <a:ea typeface="微软雅黑" panose="020B0503020204020204" charset="-122"/>
            </a:rPr>
            <a:t>万小微企业</a:t>
          </a:r>
          <a:endParaRPr lang="zh-CN" altLang="en-US" sz="1400" dirty="0">
            <a:latin typeface="微软雅黑" panose="020B0503020204020204" charset="-122"/>
            <a:ea typeface="微软雅黑" panose="020B0503020204020204" charset="-122"/>
          </a:endParaRPr>
        </a:p>
      </dgm:t>
    </dgm:pt>
    <dgm:pt modelId="{F05AE057-5966-4F97-887C-61DE5D78FC0D}" cxnId="{DC43E964-B4E3-46F4-ABFC-0D359D33B503}" type="par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EB3D95F0-B6C2-43C9-A263-896FFC3FE867}" cxnId="{DC43E964-B4E3-46F4-ABFC-0D359D33B503}" type="sib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DBC327E1-BC3C-4A6A-B90A-C61D623C03AC}">
      <dgm:prSet phldrT="[文本]"/>
      <dgm:spPr/>
      <dgm:t>
        <a:bodyPr/>
        <a:lstStyle/>
        <a:p>
          <a:r>
            <a:rPr lang="zh-CN" altLang="en-US" smtClean="0">
              <a:latin typeface="微软雅黑" panose="020B0503020204020204" charset="-122"/>
              <a:ea typeface="微软雅黑" panose="020B0503020204020204" charset="-122"/>
            </a:rPr>
            <a:t>医药</a:t>
          </a:r>
          <a:endParaRPr lang="zh-CN" altLang="en-US" dirty="0">
            <a:latin typeface="微软雅黑" panose="020B0503020204020204" charset="-122"/>
            <a:ea typeface="微软雅黑" panose="020B0503020204020204" charset="-122"/>
          </a:endParaRPr>
        </a:p>
      </dgm:t>
    </dgm:pt>
    <dgm:pt modelId="{5B68778F-B535-4F9A-890B-CA3E443818B7}" cxnId="{2D6B6A94-935A-4C82-817A-2811A68B3C8D}" type="par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893042D4-AB1D-4708-ABB1-0C4AB5367C21}" cxnId="{2D6B6A94-935A-4C82-817A-2811A68B3C8D}" type="sib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0400D5F4-4709-42AD-A9C4-84D252011311}">
      <dgm:prSet phldrT="[文本]"/>
      <dgm:spPr/>
      <dgm:t>
        <a:bodyPr/>
        <a:lstStyle/>
        <a:p>
          <a:r>
            <a:rPr lang="zh-CN" altLang="en-US" smtClean="0">
              <a:latin typeface="微软雅黑" panose="020B0503020204020204" charset="-122"/>
              <a:ea typeface="微软雅黑" panose="020B0503020204020204" charset="-122"/>
            </a:rPr>
            <a:t>食品</a:t>
          </a:r>
          <a:endParaRPr lang="zh-CN" altLang="en-US" dirty="0">
            <a:latin typeface="微软雅黑" panose="020B0503020204020204" charset="-122"/>
            <a:ea typeface="微软雅黑" panose="020B0503020204020204" charset="-122"/>
          </a:endParaRPr>
        </a:p>
      </dgm:t>
    </dgm:pt>
    <dgm:pt modelId="{5C22F94D-680F-465B-BAF6-08FCB89F91E5}" cxnId="{28C4F372-1503-4C36-B580-24D0F2203072}" type="par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24C46666-56DB-4B3E-8F04-AD2939C9BA0E}" cxnId="{28C4F372-1503-4C36-B580-24D0F2203072}" type="sib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13B7FF40-15FD-4FD5-8BC1-1AB799816B07}">
      <dgm:prSet phldrT="[文本]"/>
      <dgm:spPr/>
      <dgm:t>
        <a:bodyPr/>
        <a:lstStyle/>
        <a:p>
          <a:r>
            <a:rPr lang="zh-CN" altLang="en-US" smtClean="0">
              <a:latin typeface="微软雅黑" panose="020B0503020204020204" charset="-122"/>
              <a:ea typeface="微软雅黑" panose="020B0503020204020204" charset="-122"/>
            </a:rPr>
            <a:t>家具建材</a:t>
          </a:r>
          <a:endParaRPr lang="zh-CN" altLang="en-US" dirty="0">
            <a:latin typeface="微软雅黑" panose="020B0503020204020204" charset="-122"/>
            <a:ea typeface="微软雅黑" panose="020B0503020204020204" charset="-122"/>
          </a:endParaRPr>
        </a:p>
      </dgm:t>
    </dgm:pt>
    <dgm:pt modelId="{029B5EBB-5B1B-4AB2-A710-677B93F75D28}" cxnId="{2DF88FBF-F329-497A-8F27-9C211085C7C3}" type="par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2F1FA907-73E4-4805-8227-C842619C57A4}" cxnId="{2DF88FBF-F329-497A-8F27-9C211085C7C3}" type="sib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8289AB88-BD33-4D45-8C6F-C0FB1B1025C9}">
      <dgm:prSet phldrT="[文本]"/>
      <dgm:spPr/>
      <dgm:t>
        <a:bodyPr/>
        <a:lstStyle/>
        <a:p>
          <a:r>
            <a:rPr lang="zh-CN" altLang="en-US" smtClean="0">
              <a:latin typeface="微软雅黑" panose="020B0503020204020204" charset="-122"/>
              <a:ea typeface="微软雅黑" panose="020B0503020204020204" charset="-122"/>
            </a:rPr>
            <a:t>服装鞋帽</a:t>
          </a:r>
          <a:endParaRPr lang="zh-CN" altLang="en-US" dirty="0">
            <a:latin typeface="微软雅黑" panose="020B0503020204020204" charset="-122"/>
            <a:ea typeface="微软雅黑" panose="020B0503020204020204" charset="-122"/>
          </a:endParaRPr>
        </a:p>
      </dgm:t>
    </dgm:pt>
    <dgm:pt modelId="{3E86B7A1-6FA4-4AA1-B91B-8484408C1C29}" cxnId="{8EAC7706-1DB2-4DD5-9DBF-58BBCEBF4D68}" type="par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1BA79F09-33E6-4631-BB31-928C1DA48533}" cxnId="{8EAC7706-1DB2-4DD5-9DBF-58BBCEBF4D68}" type="sib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D47ED050-1605-473D-917D-C671CA30DEE8}">
      <dgm:prSet phldrT="[文本]"/>
      <dgm:spPr/>
      <dgm:t>
        <a:bodyPr/>
        <a:lstStyle/>
        <a:p>
          <a:r>
            <a:rPr lang="zh-CN" altLang="en-US" smtClean="0">
              <a:latin typeface="微软雅黑" panose="020B0503020204020204" charset="-122"/>
              <a:ea typeface="微软雅黑" panose="020B0503020204020204" charset="-122"/>
            </a:rPr>
            <a:t>五金电器</a:t>
          </a:r>
          <a:endParaRPr lang="zh-CN" altLang="en-US" dirty="0">
            <a:latin typeface="微软雅黑" panose="020B0503020204020204" charset="-122"/>
            <a:ea typeface="微软雅黑" panose="020B0503020204020204" charset="-122"/>
          </a:endParaRPr>
        </a:p>
      </dgm:t>
    </dgm:pt>
    <dgm:pt modelId="{E3736E86-59A8-48FF-BE25-95D96A8CE266}" cxnId="{90022162-709E-4328-ADFE-043BA6C29204}" type="par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3810D88A-A1C0-4818-8635-AFB6008B0A9D}" cxnId="{90022162-709E-4328-ADFE-043BA6C29204}" type="sib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9DB09C17-4E16-470F-B81F-9553E4181389}">
      <dgm:prSet phldrT="[文本]"/>
      <dgm:spPr/>
      <dgm:t>
        <a:bodyPr/>
        <a:lstStyle/>
        <a:p>
          <a:r>
            <a:rPr lang="zh-CN" altLang="en-US" smtClean="0">
              <a:latin typeface="微软雅黑" panose="020B0503020204020204" charset="-122"/>
              <a:ea typeface="微软雅黑" panose="020B0503020204020204" charset="-122"/>
            </a:rPr>
            <a:t>化妆美容</a:t>
          </a:r>
          <a:endParaRPr lang="zh-CN" altLang="en-US" dirty="0">
            <a:latin typeface="微软雅黑" panose="020B0503020204020204" charset="-122"/>
            <a:ea typeface="微软雅黑" panose="020B0503020204020204" charset="-122"/>
          </a:endParaRPr>
        </a:p>
      </dgm:t>
    </dgm:pt>
    <dgm:pt modelId="{620BE4FB-20B6-40D2-912B-FC829F5149AD}" cxnId="{5D70AD9B-C528-497A-B786-A79CB455CB35}" type="par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59325AC2-7B8E-4857-831E-EDD62CC4480A}" cxnId="{5D70AD9B-C528-497A-B786-A79CB455CB35}" type="sib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1DA09F20-0B5D-4134-B0E9-868805285E2E}">
      <dgm:prSet phldrT="[文本]"/>
      <dgm:spPr/>
      <dgm:t>
        <a:bodyPr/>
        <a:lstStyle/>
        <a:p>
          <a:r>
            <a:rPr lang="en-US" altLang="zh-CN" smtClean="0">
              <a:latin typeface="微软雅黑" panose="020B0503020204020204" charset="-122"/>
              <a:ea typeface="微软雅黑" panose="020B0503020204020204" charset="-122"/>
            </a:rPr>
            <a:t>……</a:t>
          </a:r>
          <a:endParaRPr lang="zh-CN" altLang="en-US" dirty="0">
            <a:latin typeface="微软雅黑" panose="020B0503020204020204" charset="-122"/>
            <a:ea typeface="微软雅黑" panose="020B0503020204020204" charset="-122"/>
          </a:endParaRPr>
        </a:p>
      </dgm:t>
    </dgm:pt>
    <dgm:pt modelId="{D1F6FF29-9F31-4C5E-BACD-0886D808399B}" cxnId="{9F396AE7-6B9B-4A9E-8F0C-5395691B5A3C}" type="par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E40494DA-2D84-43BA-9D40-2D83C682F11A}" cxnId="{9F396AE7-6B9B-4A9E-8F0C-5395691B5A3C}" type="sibTrans">
      <dgm:prSet/>
      <dgm:spPr/>
      <dgm:t>
        <a:bodyPr/>
        <a:lstStyle/>
        <a:p>
          <a:endParaRPr lang="zh-CN" altLang="en-US">
            <a:latin typeface="微软雅黑" panose="020B0503020204020204" charset="-122"/>
            <a:ea typeface="微软雅黑" panose="020B0503020204020204" charset="-122"/>
          </a:endParaRPr>
        </a:p>
      </dgm:t>
    </dgm:pt>
    <dgm:pt modelId="{24B54FC8-0FA7-492D-B68D-F1D9620E7EB4}" type="pres">
      <dgm:prSet presAssocID="{C987758C-9A71-4547-BF6C-811707AD5B5A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B8F25DD-0C5E-42D6-851B-CAF72B1F0E92}" type="pres">
      <dgm:prSet presAssocID="{DFEF326A-ECDD-4CC4-9956-61B92AB10111}" presName="root1" presStyleCnt="0"/>
      <dgm:spPr/>
      <dgm:t>
        <a:bodyPr/>
        <a:lstStyle/>
        <a:p>
          <a:endParaRPr lang="zh-CN" altLang="en-US"/>
        </a:p>
      </dgm:t>
    </dgm:pt>
    <dgm:pt modelId="{807575CF-8657-4220-B3FF-16F86F713872}" type="pres">
      <dgm:prSet presAssocID="{DFEF326A-ECDD-4CC4-9956-61B92AB10111}" presName="LevelOneTextNode" presStyleLbl="node0" presStyleIdx="0" presStyleCnt="1" custScaleX="513829" custScaleY="51440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E8913A07-1DB2-4E68-B566-CB3544E71104}" type="pres">
      <dgm:prSet presAssocID="{DFEF326A-ECDD-4CC4-9956-61B92AB10111}" presName="level2hierChild" presStyleCnt="0"/>
      <dgm:spPr/>
      <dgm:t>
        <a:bodyPr/>
        <a:lstStyle/>
        <a:p>
          <a:endParaRPr lang="zh-CN" altLang="en-US"/>
        </a:p>
      </dgm:t>
    </dgm:pt>
    <dgm:pt modelId="{67C43D66-6228-48FC-8951-7FF45E9F93B1}" type="pres">
      <dgm:prSet presAssocID="{5B68778F-B535-4F9A-890B-CA3E443818B7}" presName="conn2-1" presStyleLbl="parChTrans1D2" presStyleIdx="0" presStyleCnt="7"/>
      <dgm:spPr/>
      <dgm:t>
        <a:bodyPr/>
        <a:lstStyle/>
        <a:p>
          <a:endParaRPr lang="zh-CN" altLang="en-US"/>
        </a:p>
      </dgm:t>
    </dgm:pt>
    <dgm:pt modelId="{A2833801-4C89-4087-9208-3C0D2E5B0B94}" type="pres">
      <dgm:prSet presAssocID="{5B68778F-B535-4F9A-890B-CA3E443818B7}" presName="connTx" presStyleLbl="parChTrans1D2" presStyleIdx="0" presStyleCnt="7"/>
      <dgm:spPr/>
      <dgm:t>
        <a:bodyPr/>
        <a:lstStyle/>
        <a:p>
          <a:endParaRPr lang="zh-CN" altLang="en-US"/>
        </a:p>
      </dgm:t>
    </dgm:pt>
    <dgm:pt modelId="{EE97C4F5-B7F7-4898-A498-E31BC9FE7CD8}" type="pres">
      <dgm:prSet presAssocID="{DBC327E1-BC3C-4A6A-B90A-C61D623C03AC}" presName="root2" presStyleCnt="0"/>
      <dgm:spPr/>
      <dgm:t>
        <a:bodyPr/>
        <a:lstStyle/>
        <a:p>
          <a:endParaRPr lang="zh-CN" altLang="en-US"/>
        </a:p>
      </dgm:t>
    </dgm:pt>
    <dgm:pt modelId="{3013E270-2F9D-457E-9FCC-4B79F7702B01}" type="pres">
      <dgm:prSet presAssocID="{DBC327E1-BC3C-4A6A-B90A-C61D623C03AC}" presName="LevelTwoTextNode" presStyleLbl="node2" presStyleIdx="0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DE38C31-0718-4DBF-8381-3866DC61AB5C}" type="pres">
      <dgm:prSet presAssocID="{DBC327E1-BC3C-4A6A-B90A-C61D623C03AC}" presName="level3hierChild" presStyleCnt="0"/>
      <dgm:spPr/>
      <dgm:t>
        <a:bodyPr/>
        <a:lstStyle/>
        <a:p>
          <a:endParaRPr lang="zh-CN" altLang="en-US"/>
        </a:p>
      </dgm:t>
    </dgm:pt>
    <dgm:pt modelId="{E2A16B7A-27E3-4874-8EBA-B44062404E78}" type="pres">
      <dgm:prSet presAssocID="{5C22F94D-680F-465B-BAF6-08FCB89F91E5}" presName="conn2-1" presStyleLbl="parChTrans1D2" presStyleIdx="1" presStyleCnt="7"/>
      <dgm:spPr/>
      <dgm:t>
        <a:bodyPr/>
        <a:lstStyle/>
        <a:p>
          <a:endParaRPr lang="zh-CN" altLang="en-US"/>
        </a:p>
      </dgm:t>
    </dgm:pt>
    <dgm:pt modelId="{EBAFBF60-9BDF-4221-A771-96BB20486D55}" type="pres">
      <dgm:prSet presAssocID="{5C22F94D-680F-465B-BAF6-08FCB89F91E5}" presName="connTx" presStyleLbl="parChTrans1D2" presStyleIdx="1" presStyleCnt="7"/>
      <dgm:spPr/>
      <dgm:t>
        <a:bodyPr/>
        <a:lstStyle/>
        <a:p>
          <a:endParaRPr lang="zh-CN" altLang="en-US"/>
        </a:p>
      </dgm:t>
    </dgm:pt>
    <dgm:pt modelId="{99B718DB-E3C3-4612-97AD-D92E0392F661}" type="pres">
      <dgm:prSet presAssocID="{0400D5F4-4709-42AD-A9C4-84D252011311}" presName="root2" presStyleCnt="0"/>
      <dgm:spPr/>
      <dgm:t>
        <a:bodyPr/>
        <a:lstStyle/>
        <a:p>
          <a:endParaRPr lang="zh-CN" altLang="en-US"/>
        </a:p>
      </dgm:t>
    </dgm:pt>
    <dgm:pt modelId="{6C01FB68-EC29-4AE4-BD41-4C38C438EA52}" type="pres">
      <dgm:prSet presAssocID="{0400D5F4-4709-42AD-A9C4-84D252011311}" presName="LevelTwoTextNode" presStyleLbl="node2" presStyleIdx="1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B5A6B4C3-1E2C-4654-8BBB-9C6D686850A1}" type="pres">
      <dgm:prSet presAssocID="{0400D5F4-4709-42AD-A9C4-84D252011311}" presName="level3hierChild" presStyleCnt="0"/>
      <dgm:spPr/>
      <dgm:t>
        <a:bodyPr/>
        <a:lstStyle/>
        <a:p>
          <a:endParaRPr lang="zh-CN" altLang="en-US"/>
        </a:p>
      </dgm:t>
    </dgm:pt>
    <dgm:pt modelId="{E5780458-1557-4001-8DC1-624D1E913A5F}" type="pres">
      <dgm:prSet presAssocID="{029B5EBB-5B1B-4AB2-A710-677B93F75D28}" presName="conn2-1" presStyleLbl="parChTrans1D2" presStyleIdx="2" presStyleCnt="7"/>
      <dgm:spPr/>
      <dgm:t>
        <a:bodyPr/>
        <a:lstStyle/>
        <a:p>
          <a:endParaRPr lang="zh-CN" altLang="en-US"/>
        </a:p>
      </dgm:t>
    </dgm:pt>
    <dgm:pt modelId="{39C3EF2F-80C0-4E54-A9DC-61061786E195}" type="pres">
      <dgm:prSet presAssocID="{029B5EBB-5B1B-4AB2-A710-677B93F75D28}" presName="connTx" presStyleLbl="parChTrans1D2" presStyleIdx="2" presStyleCnt="7"/>
      <dgm:spPr/>
      <dgm:t>
        <a:bodyPr/>
        <a:lstStyle/>
        <a:p>
          <a:endParaRPr lang="zh-CN" altLang="en-US"/>
        </a:p>
      </dgm:t>
    </dgm:pt>
    <dgm:pt modelId="{3BC587DC-30C3-4F66-9167-08FBCA37A333}" type="pres">
      <dgm:prSet presAssocID="{13B7FF40-15FD-4FD5-8BC1-1AB799816B07}" presName="root2" presStyleCnt="0"/>
      <dgm:spPr/>
      <dgm:t>
        <a:bodyPr/>
        <a:lstStyle/>
        <a:p>
          <a:endParaRPr lang="zh-CN" altLang="en-US"/>
        </a:p>
      </dgm:t>
    </dgm:pt>
    <dgm:pt modelId="{340FA3E0-7C00-4B47-AB01-77F6ADC69398}" type="pres">
      <dgm:prSet presAssocID="{13B7FF40-15FD-4FD5-8BC1-1AB799816B07}" presName="LevelTwoTextNode" presStyleLbl="node2" presStyleIdx="2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A56C2C4-F1B8-47DC-8912-460566DF3D47}" type="pres">
      <dgm:prSet presAssocID="{13B7FF40-15FD-4FD5-8BC1-1AB799816B07}" presName="level3hierChild" presStyleCnt="0"/>
      <dgm:spPr/>
      <dgm:t>
        <a:bodyPr/>
        <a:lstStyle/>
        <a:p>
          <a:endParaRPr lang="zh-CN" altLang="en-US"/>
        </a:p>
      </dgm:t>
    </dgm:pt>
    <dgm:pt modelId="{350EFB24-0A23-4578-997F-4468C3066ABB}" type="pres">
      <dgm:prSet presAssocID="{E3736E86-59A8-48FF-BE25-95D96A8CE266}" presName="conn2-1" presStyleLbl="parChTrans1D2" presStyleIdx="3" presStyleCnt="7"/>
      <dgm:spPr/>
      <dgm:t>
        <a:bodyPr/>
        <a:lstStyle/>
        <a:p>
          <a:endParaRPr lang="zh-CN" altLang="en-US"/>
        </a:p>
      </dgm:t>
    </dgm:pt>
    <dgm:pt modelId="{0DEFD36F-57CF-4739-8655-A395F9146C9A}" type="pres">
      <dgm:prSet presAssocID="{E3736E86-59A8-48FF-BE25-95D96A8CE266}" presName="connTx" presStyleLbl="parChTrans1D2" presStyleIdx="3" presStyleCnt="7"/>
      <dgm:spPr/>
      <dgm:t>
        <a:bodyPr/>
        <a:lstStyle/>
        <a:p>
          <a:endParaRPr lang="zh-CN" altLang="en-US"/>
        </a:p>
      </dgm:t>
    </dgm:pt>
    <dgm:pt modelId="{B95661F1-3B14-41A1-9A33-17B163B37004}" type="pres">
      <dgm:prSet presAssocID="{D47ED050-1605-473D-917D-C671CA30DEE8}" presName="root2" presStyleCnt="0"/>
      <dgm:spPr/>
      <dgm:t>
        <a:bodyPr/>
        <a:lstStyle/>
        <a:p>
          <a:endParaRPr lang="zh-CN" altLang="en-US"/>
        </a:p>
      </dgm:t>
    </dgm:pt>
    <dgm:pt modelId="{7F6B1220-C10F-4EFC-A55D-0EE96A65CE9F}" type="pres">
      <dgm:prSet presAssocID="{D47ED050-1605-473D-917D-C671CA30DEE8}" presName="LevelTwoTextNode" presStyleLbl="node2" presStyleIdx="3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5723AAD9-AA34-489D-BEB0-BA08FC528411}" type="pres">
      <dgm:prSet presAssocID="{D47ED050-1605-473D-917D-C671CA30DEE8}" presName="level3hierChild" presStyleCnt="0"/>
      <dgm:spPr/>
      <dgm:t>
        <a:bodyPr/>
        <a:lstStyle/>
        <a:p>
          <a:endParaRPr lang="zh-CN" altLang="en-US"/>
        </a:p>
      </dgm:t>
    </dgm:pt>
    <dgm:pt modelId="{00B11CC0-74D9-402E-8AD1-B3C1FD9D558F}" type="pres">
      <dgm:prSet presAssocID="{620BE4FB-20B6-40D2-912B-FC829F5149AD}" presName="conn2-1" presStyleLbl="parChTrans1D2" presStyleIdx="4" presStyleCnt="7"/>
      <dgm:spPr/>
      <dgm:t>
        <a:bodyPr/>
        <a:lstStyle/>
        <a:p>
          <a:endParaRPr lang="zh-CN" altLang="en-US"/>
        </a:p>
      </dgm:t>
    </dgm:pt>
    <dgm:pt modelId="{CF3F3A6D-0D07-4451-B70F-3F244E48AF46}" type="pres">
      <dgm:prSet presAssocID="{620BE4FB-20B6-40D2-912B-FC829F5149AD}" presName="connTx" presStyleLbl="parChTrans1D2" presStyleIdx="4" presStyleCnt="7"/>
      <dgm:spPr/>
      <dgm:t>
        <a:bodyPr/>
        <a:lstStyle/>
        <a:p>
          <a:endParaRPr lang="zh-CN" altLang="en-US"/>
        </a:p>
      </dgm:t>
    </dgm:pt>
    <dgm:pt modelId="{D88F396E-3FAA-414C-973D-B0A6748E7141}" type="pres">
      <dgm:prSet presAssocID="{9DB09C17-4E16-470F-B81F-9553E4181389}" presName="root2" presStyleCnt="0"/>
      <dgm:spPr/>
      <dgm:t>
        <a:bodyPr/>
        <a:lstStyle/>
        <a:p>
          <a:endParaRPr lang="zh-CN" altLang="en-US"/>
        </a:p>
      </dgm:t>
    </dgm:pt>
    <dgm:pt modelId="{197D5833-F091-4A96-99F8-6D118F8134D9}" type="pres">
      <dgm:prSet presAssocID="{9DB09C17-4E16-470F-B81F-9553E4181389}" presName="LevelTwoTextNode" presStyleLbl="node2" presStyleIdx="4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33E1DBEA-BDAD-425E-B59D-B80505CCF06B}" type="pres">
      <dgm:prSet presAssocID="{9DB09C17-4E16-470F-B81F-9553E4181389}" presName="level3hierChild" presStyleCnt="0"/>
      <dgm:spPr/>
      <dgm:t>
        <a:bodyPr/>
        <a:lstStyle/>
        <a:p>
          <a:endParaRPr lang="zh-CN" altLang="en-US"/>
        </a:p>
      </dgm:t>
    </dgm:pt>
    <dgm:pt modelId="{7647AA3A-B0C5-43D0-9D10-F1CD9F89A717}" type="pres">
      <dgm:prSet presAssocID="{3E86B7A1-6FA4-4AA1-B91B-8484408C1C29}" presName="conn2-1" presStyleLbl="parChTrans1D2" presStyleIdx="5" presStyleCnt="7"/>
      <dgm:spPr/>
      <dgm:t>
        <a:bodyPr/>
        <a:lstStyle/>
        <a:p>
          <a:endParaRPr lang="zh-CN" altLang="en-US"/>
        </a:p>
      </dgm:t>
    </dgm:pt>
    <dgm:pt modelId="{829205FE-BF36-4DE5-BA0C-20251FFC7B9D}" type="pres">
      <dgm:prSet presAssocID="{3E86B7A1-6FA4-4AA1-B91B-8484408C1C29}" presName="connTx" presStyleLbl="parChTrans1D2" presStyleIdx="5" presStyleCnt="7"/>
      <dgm:spPr/>
      <dgm:t>
        <a:bodyPr/>
        <a:lstStyle/>
        <a:p>
          <a:endParaRPr lang="zh-CN" altLang="en-US"/>
        </a:p>
      </dgm:t>
    </dgm:pt>
    <dgm:pt modelId="{376E4066-9394-4501-8FB7-2EA1F157D3D2}" type="pres">
      <dgm:prSet presAssocID="{8289AB88-BD33-4D45-8C6F-C0FB1B1025C9}" presName="root2" presStyleCnt="0"/>
      <dgm:spPr/>
      <dgm:t>
        <a:bodyPr/>
        <a:lstStyle/>
        <a:p>
          <a:endParaRPr lang="zh-CN" altLang="en-US"/>
        </a:p>
      </dgm:t>
    </dgm:pt>
    <dgm:pt modelId="{C449894A-25BC-4ABB-878A-2981F363F88F}" type="pres">
      <dgm:prSet presAssocID="{8289AB88-BD33-4D45-8C6F-C0FB1B1025C9}" presName="LevelTwoTextNode" presStyleLbl="node2" presStyleIdx="5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2B3F06D8-5439-404A-A02D-7B76C136D005}" type="pres">
      <dgm:prSet presAssocID="{8289AB88-BD33-4D45-8C6F-C0FB1B1025C9}" presName="level3hierChild" presStyleCnt="0"/>
      <dgm:spPr/>
      <dgm:t>
        <a:bodyPr/>
        <a:lstStyle/>
        <a:p>
          <a:endParaRPr lang="zh-CN" altLang="en-US"/>
        </a:p>
      </dgm:t>
    </dgm:pt>
    <dgm:pt modelId="{2C347AF3-1A76-49DD-ACDE-B1F5AD6EABAD}" type="pres">
      <dgm:prSet presAssocID="{D1F6FF29-9F31-4C5E-BACD-0886D808399B}" presName="conn2-1" presStyleLbl="parChTrans1D2" presStyleIdx="6" presStyleCnt="7"/>
      <dgm:spPr/>
      <dgm:t>
        <a:bodyPr/>
        <a:lstStyle/>
        <a:p>
          <a:endParaRPr lang="zh-CN" altLang="en-US"/>
        </a:p>
      </dgm:t>
    </dgm:pt>
    <dgm:pt modelId="{1CB98E33-57B9-49BB-BE55-F0D1CDE18293}" type="pres">
      <dgm:prSet presAssocID="{D1F6FF29-9F31-4C5E-BACD-0886D808399B}" presName="connTx" presStyleLbl="parChTrans1D2" presStyleIdx="6" presStyleCnt="7"/>
      <dgm:spPr/>
      <dgm:t>
        <a:bodyPr/>
        <a:lstStyle/>
        <a:p>
          <a:endParaRPr lang="zh-CN" altLang="en-US"/>
        </a:p>
      </dgm:t>
    </dgm:pt>
    <dgm:pt modelId="{468C0A7D-A1B4-408A-8836-D2FC1CC0B276}" type="pres">
      <dgm:prSet presAssocID="{1DA09F20-0B5D-4134-B0E9-868805285E2E}" presName="root2" presStyleCnt="0"/>
      <dgm:spPr/>
      <dgm:t>
        <a:bodyPr/>
        <a:lstStyle/>
        <a:p>
          <a:endParaRPr lang="zh-CN" altLang="en-US"/>
        </a:p>
      </dgm:t>
    </dgm:pt>
    <dgm:pt modelId="{94D0B89C-4F3E-4DD1-B487-67275F22E627}" type="pres">
      <dgm:prSet presAssocID="{1DA09F20-0B5D-4134-B0E9-868805285E2E}" presName="LevelTwoTextNode" presStyleLbl="node2" presStyleIdx="6" presStyleCnt="7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65EADFD7-D1FB-450C-9E93-4400AB0ED344}" type="pres">
      <dgm:prSet presAssocID="{1DA09F20-0B5D-4134-B0E9-868805285E2E}" presName="level3hierChild" presStyleCnt="0"/>
      <dgm:spPr/>
      <dgm:t>
        <a:bodyPr/>
        <a:lstStyle/>
        <a:p>
          <a:endParaRPr lang="zh-CN" altLang="en-US"/>
        </a:p>
      </dgm:t>
    </dgm:pt>
  </dgm:ptLst>
  <dgm:cxnLst>
    <dgm:cxn modelId="{B45C661B-A413-4903-9167-8AB86A8A0A58}" type="presOf" srcId="{E3736E86-59A8-48FF-BE25-95D96A8CE266}" destId="{0DEFD36F-57CF-4739-8655-A395F9146C9A}" srcOrd="1" destOrd="0" presId="urn:microsoft.com/office/officeart/2008/layout/HorizontalMultiLevelHierarchy"/>
    <dgm:cxn modelId="{5D70AD9B-C528-497A-B786-A79CB455CB35}" srcId="{DFEF326A-ECDD-4CC4-9956-61B92AB10111}" destId="{9DB09C17-4E16-470F-B81F-9553E4181389}" srcOrd="4" destOrd="0" parTransId="{620BE4FB-20B6-40D2-912B-FC829F5149AD}" sibTransId="{59325AC2-7B8E-4857-831E-EDD62CC4480A}"/>
    <dgm:cxn modelId="{E517116E-B5A8-4A46-8C50-B892AD04B865}" type="presOf" srcId="{DBC327E1-BC3C-4A6A-B90A-C61D623C03AC}" destId="{3013E270-2F9D-457E-9FCC-4B79F7702B01}" srcOrd="0" destOrd="0" presId="urn:microsoft.com/office/officeart/2008/layout/HorizontalMultiLevelHierarchy"/>
    <dgm:cxn modelId="{90022162-709E-4328-ADFE-043BA6C29204}" srcId="{DFEF326A-ECDD-4CC4-9956-61B92AB10111}" destId="{D47ED050-1605-473D-917D-C671CA30DEE8}" srcOrd="3" destOrd="0" parTransId="{E3736E86-59A8-48FF-BE25-95D96A8CE266}" sibTransId="{3810D88A-A1C0-4818-8635-AFB6008B0A9D}"/>
    <dgm:cxn modelId="{503BC580-CB13-40DB-B74B-0497F7A641BD}" type="presOf" srcId="{D1F6FF29-9F31-4C5E-BACD-0886D808399B}" destId="{1CB98E33-57B9-49BB-BE55-F0D1CDE18293}" srcOrd="1" destOrd="0" presId="urn:microsoft.com/office/officeart/2008/layout/HorizontalMultiLevelHierarchy"/>
    <dgm:cxn modelId="{9E65FEFB-5866-4A80-B398-CE9B3BD31ADC}" type="presOf" srcId="{8289AB88-BD33-4D45-8C6F-C0FB1B1025C9}" destId="{C449894A-25BC-4ABB-878A-2981F363F88F}" srcOrd="0" destOrd="0" presId="urn:microsoft.com/office/officeart/2008/layout/HorizontalMultiLevelHierarchy"/>
    <dgm:cxn modelId="{0703E05D-EEF3-4B9C-ADC6-CEF657899B50}" type="presOf" srcId="{029B5EBB-5B1B-4AB2-A710-677B93F75D28}" destId="{39C3EF2F-80C0-4E54-A9DC-61061786E195}" srcOrd="1" destOrd="0" presId="urn:microsoft.com/office/officeart/2008/layout/HorizontalMultiLevelHierarchy"/>
    <dgm:cxn modelId="{28C4F372-1503-4C36-B580-24D0F2203072}" srcId="{DFEF326A-ECDD-4CC4-9956-61B92AB10111}" destId="{0400D5F4-4709-42AD-A9C4-84D252011311}" srcOrd="1" destOrd="0" parTransId="{5C22F94D-680F-465B-BAF6-08FCB89F91E5}" sibTransId="{24C46666-56DB-4B3E-8F04-AD2939C9BA0E}"/>
    <dgm:cxn modelId="{82CD3EBE-75DD-4AB6-9C4F-665164DDA976}" type="presOf" srcId="{0400D5F4-4709-42AD-A9C4-84D252011311}" destId="{6C01FB68-EC29-4AE4-BD41-4C38C438EA52}" srcOrd="0" destOrd="0" presId="urn:microsoft.com/office/officeart/2008/layout/HorizontalMultiLevelHierarchy"/>
    <dgm:cxn modelId="{B2744250-CCB4-4E7C-8698-FBBE8B2C6572}" type="presOf" srcId="{620BE4FB-20B6-40D2-912B-FC829F5149AD}" destId="{00B11CC0-74D9-402E-8AD1-B3C1FD9D558F}" srcOrd="0" destOrd="0" presId="urn:microsoft.com/office/officeart/2008/layout/HorizontalMultiLevelHierarchy"/>
    <dgm:cxn modelId="{083C46FB-98E3-4091-B451-318D389941A4}" type="presOf" srcId="{5B68778F-B535-4F9A-890B-CA3E443818B7}" destId="{67C43D66-6228-48FC-8951-7FF45E9F93B1}" srcOrd="0" destOrd="0" presId="urn:microsoft.com/office/officeart/2008/layout/HorizontalMultiLevelHierarchy"/>
    <dgm:cxn modelId="{9023AFFE-4BCA-4A75-AF85-A91A4D090CE7}" type="presOf" srcId="{DFEF326A-ECDD-4CC4-9956-61B92AB10111}" destId="{807575CF-8657-4220-B3FF-16F86F713872}" srcOrd="0" destOrd="0" presId="urn:microsoft.com/office/officeart/2008/layout/HorizontalMultiLevelHierarchy"/>
    <dgm:cxn modelId="{9574A98C-A0D2-499B-94ED-0D76A5408341}" type="presOf" srcId="{E3736E86-59A8-48FF-BE25-95D96A8CE266}" destId="{350EFB24-0A23-4578-997F-4468C3066ABB}" srcOrd="0" destOrd="0" presId="urn:microsoft.com/office/officeart/2008/layout/HorizontalMultiLevelHierarchy"/>
    <dgm:cxn modelId="{8A1A2A9B-9801-4E2B-9F8E-64FE75606146}" type="presOf" srcId="{C987758C-9A71-4547-BF6C-811707AD5B5A}" destId="{24B54FC8-0FA7-492D-B68D-F1D9620E7EB4}" srcOrd="0" destOrd="0" presId="urn:microsoft.com/office/officeart/2008/layout/HorizontalMultiLevelHierarchy"/>
    <dgm:cxn modelId="{E4BFBB8F-F25A-4F4F-8535-402D95DFC4D5}" type="presOf" srcId="{D1F6FF29-9F31-4C5E-BACD-0886D808399B}" destId="{2C347AF3-1A76-49DD-ACDE-B1F5AD6EABAD}" srcOrd="0" destOrd="0" presId="urn:microsoft.com/office/officeart/2008/layout/HorizontalMultiLevelHierarchy"/>
    <dgm:cxn modelId="{D5780965-19EE-4DE5-94FF-D2D4F6149A04}" type="presOf" srcId="{5C22F94D-680F-465B-BAF6-08FCB89F91E5}" destId="{E2A16B7A-27E3-4874-8EBA-B44062404E78}" srcOrd="0" destOrd="0" presId="urn:microsoft.com/office/officeart/2008/layout/HorizontalMultiLevelHierarchy"/>
    <dgm:cxn modelId="{0CB4B853-4248-4207-9D26-5743540EB30C}" type="presOf" srcId="{5B68778F-B535-4F9A-890B-CA3E443818B7}" destId="{A2833801-4C89-4087-9208-3C0D2E5B0B94}" srcOrd="1" destOrd="0" presId="urn:microsoft.com/office/officeart/2008/layout/HorizontalMultiLevelHierarchy"/>
    <dgm:cxn modelId="{DC43E964-B4E3-46F4-ABFC-0D359D33B503}" srcId="{C987758C-9A71-4547-BF6C-811707AD5B5A}" destId="{DFEF326A-ECDD-4CC4-9956-61B92AB10111}" srcOrd="0" destOrd="0" parTransId="{F05AE057-5966-4F97-887C-61DE5D78FC0D}" sibTransId="{EB3D95F0-B6C2-43C9-A263-896FFC3FE867}"/>
    <dgm:cxn modelId="{24EAB209-5845-4EE8-BFAA-A81B3B6D6C81}" type="presOf" srcId="{3E86B7A1-6FA4-4AA1-B91B-8484408C1C29}" destId="{7647AA3A-B0C5-43D0-9D10-F1CD9F89A717}" srcOrd="0" destOrd="0" presId="urn:microsoft.com/office/officeart/2008/layout/HorizontalMultiLevelHierarchy"/>
    <dgm:cxn modelId="{2D6B6A94-935A-4C82-817A-2811A68B3C8D}" srcId="{DFEF326A-ECDD-4CC4-9956-61B92AB10111}" destId="{DBC327E1-BC3C-4A6A-B90A-C61D623C03AC}" srcOrd="0" destOrd="0" parTransId="{5B68778F-B535-4F9A-890B-CA3E443818B7}" sibTransId="{893042D4-AB1D-4708-ABB1-0C4AB5367C21}"/>
    <dgm:cxn modelId="{39218A60-48DE-4141-87AD-2770A7C5F890}" type="presOf" srcId="{D47ED050-1605-473D-917D-C671CA30DEE8}" destId="{7F6B1220-C10F-4EFC-A55D-0EE96A65CE9F}" srcOrd="0" destOrd="0" presId="urn:microsoft.com/office/officeart/2008/layout/HorizontalMultiLevelHierarchy"/>
    <dgm:cxn modelId="{63DC03BA-C614-4610-AE6F-1341722822A9}" type="presOf" srcId="{3E86B7A1-6FA4-4AA1-B91B-8484408C1C29}" destId="{829205FE-BF36-4DE5-BA0C-20251FFC7B9D}" srcOrd="1" destOrd="0" presId="urn:microsoft.com/office/officeart/2008/layout/HorizontalMultiLevelHierarchy"/>
    <dgm:cxn modelId="{4AC69ECB-DD89-4B75-81B6-6387F9AC8F0A}" type="presOf" srcId="{1DA09F20-0B5D-4134-B0E9-868805285E2E}" destId="{94D0B89C-4F3E-4DD1-B487-67275F22E627}" srcOrd="0" destOrd="0" presId="urn:microsoft.com/office/officeart/2008/layout/HorizontalMultiLevelHierarchy"/>
    <dgm:cxn modelId="{FEFE7416-DC2B-4E44-95D6-755F08711ED6}" type="presOf" srcId="{029B5EBB-5B1B-4AB2-A710-677B93F75D28}" destId="{E5780458-1557-4001-8DC1-624D1E913A5F}" srcOrd="0" destOrd="0" presId="urn:microsoft.com/office/officeart/2008/layout/HorizontalMultiLevelHierarchy"/>
    <dgm:cxn modelId="{3982D609-6C08-4948-9FA4-673922D714C3}" type="presOf" srcId="{13B7FF40-15FD-4FD5-8BC1-1AB799816B07}" destId="{340FA3E0-7C00-4B47-AB01-77F6ADC69398}" srcOrd="0" destOrd="0" presId="urn:microsoft.com/office/officeart/2008/layout/HorizontalMultiLevelHierarchy"/>
    <dgm:cxn modelId="{8EAC7706-1DB2-4DD5-9DBF-58BBCEBF4D68}" srcId="{DFEF326A-ECDD-4CC4-9956-61B92AB10111}" destId="{8289AB88-BD33-4D45-8C6F-C0FB1B1025C9}" srcOrd="5" destOrd="0" parTransId="{3E86B7A1-6FA4-4AA1-B91B-8484408C1C29}" sibTransId="{1BA79F09-33E6-4631-BB31-928C1DA48533}"/>
    <dgm:cxn modelId="{2097C427-0EDB-4991-AE11-F6491ED4EA94}" type="presOf" srcId="{5C22F94D-680F-465B-BAF6-08FCB89F91E5}" destId="{EBAFBF60-9BDF-4221-A771-96BB20486D55}" srcOrd="1" destOrd="0" presId="urn:microsoft.com/office/officeart/2008/layout/HorizontalMultiLevelHierarchy"/>
    <dgm:cxn modelId="{9F396AE7-6B9B-4A9E-8F0C-5395691B5A3C}" srcId="{DFEF326A-ECDD-4CC4-9956-61B92AB10111}" destId="{1DA09F20-0B5D-4134-B0E9-868805285E2E}" srcOrd="6" destOrd="0" parTransId="{D1F6FF29-9F31-4C5E-BACD-0886D808399B}" sibTransId="{E40494DA-2D84-43BA-9D40-2D83C682F11A}"/>
    <dgm:cxn modelId="{C2E972E1-1F9A-42F5-B1D5-6B3F250A61F8}" type="presOf" srcId="{620BE4FB-20B6-40D2-912B-FC829F5149AD}" destId="{CF3F3A6D-0D07-4451-B70F-3F244E48AF46}" srcOrd="1" destOrd="0" presId="urn:microsoft.com/office/officeart/2008/layout/HorizontalMultiLevelHierarchy"/>
    <dgm:cxn modelId="{BD31401D-2314-4168-A7F2-CF00B3EE8D93}" type="presOf" srcId="{9DB09C17-4E16-470F-B81F-9553E4181389}" destId="{197D5833-F091-4A96-99F8-6D118F8134D9}" srcOrd="0" destOrd="0" presId="urn:microsoft.com/office/officeart/2008/layout/HorizontalMultiLevelHierarchy"/>
    <dgm:cxn modelId="{2DF88FBF-F329-497A-8F27-9C211085C7C3}" srcId="{DFEF326A-ECDD-4CC4-9956-61B92AB10111}" destId="{13B7FF40-15FD-4FD5-8BC1-1AB799816B07}" srcOrd="2" destOrd="0" parTransId="{029B5EBB-5B1B-4AB2-A710-677B93F75D28}" sibTransId="{2F1FA907-73E4-4805-8227-C842619C57A4}"/>
    <dgm:cxn modelId="{D7F3D736-715F-4C3E-B51B-138201EE6AE1}" type="presParOf" srcId="{24B54FC8-0FA7-492D-B68D-F1D9620E7EB4}" destId="{AB8F25DD-0C5E-42D6-851B-CAF72B1F0E92}" srcOrd="0" destOrd="0" presId="urn:microsoft.com/office/officeart/2008/layout/HorizontalMultiLevelHierarchy"/>
    <dgm:cxn modelId="{911043C2-5138-4F49-9896-41EF0573BA20}" type="presParOf" srcId="{AB8F25DD-0C5E-42D6-851B-CAF72B1F0E92}" destId="{807575CF-8657-4220-B3FF-16F86F713872}" srcOrd="0" destOrd="0" presId="urn:microsoft.com/office/officeart/2008/layout/HorizontalMultiLevelHierarchy"/>
    <dgm:cxn modelId="{F1A67EF0-F442-43D1-8171-64A9611A61EB}" type="presParOf" srcId="{AB8F25DD-0C5E-42D6-851B-CAF72B1F0E92}" destId="{E8913A07-1DB2-4E68-B566-CB3544E71104}" srcOrd="1" destOrd="0" presId="urn:microsoft.com/office/officeart/2008/layout/HorizontalMultiLevelHierarchy"/>
    <dgm:cxn modelId="{AE323ADB-D588-442D-B764-46E2E7011C35}" type="presParOf" srcId="{E8913A07-1DB2-4E68-B566-CB3544E71104}" destId="{67C43D66-6228-48FC-8951-7FF45E9F93B1}" srcOrd="0" destOrd="0" presId="urn:microsoft.com/office/officeart/2008/layout/HorizontalMultiLevelHierarchy"/>
    <dgm:cxn modelId="{FA743DD1-9ED6-4E67-8945-D48465BECBBF}" type="presParOf" srcId="{67C43D66-6228-48FC-8951-7FF45E9F93B1}" destId="{A2833801-4C89-4087-9208-3C0D2E5B0B94}" srcOrd="0" destOrd="0" presId="urn:microsoft.com/office/officeart/2008/layout/HorizontalMultiLevelHierarchy"/>
    <dgm:cxn modelId="{388F278E-AE77-4C78-9AC6-E33822CAD03C}" type="presParOf" srcId="{E8913A07-1DB2-4E68-B566-CB3544E71104}" destId="{EE97C4F5-B7F7-4898-A498-E31BC9FE7CD8}" srcOrd="1" destOrd="0" presId="urn:microsoft.com/office/officeart/2008/layout/HorizontalMultiLevelHierarchy"/>
    <dgm:cxn modelId="{FBD431B2-2B63-40D1-92DB-6D9985FC0105}" type="presParOf" srcId="{EE97C4F5-B7F7-4898-A498-E31BC9FE7CD8}" destId="{3013E270-2F9D-457E-9FCC-4B79F7702B01}" srcOrd="0" destOrd="0" presId="urn:microsoft.com/office/officeart/2008/layout/HorizontalMultiLevelHierarchy"/>
    <dgm:cxn modelId="{E8EF029D-93F3-42FC-A13C-D25D1678989E}" type="presParOf" srcId="{EE97C4F5-B7F7-4898-A498-E31BC9FE7CD8}" destId="{ADE38C31-0718-4DBF-8381-3866DC61AB5C}" srcOrd="1" destOrd="0" presId="urn:microsoft.com/office/officeart/2008/layout/HorizontalMultiLevelHierarchy"/>
    <dgm:cxn modelId="{9FF57647-5770-408D-8003-C613B593AA16}" type="presParOf" srcId="{E8913A07-1DB2-4E68-B566-CB3544E71104}" destId="{E2A16B7A-27E3-4874-8EBA-B44062404E78}" srcOrd="2" destOrd="0" presId="urn:microsoft.com/office/officeart/2008/layout/HorizontalMultiLevelHierarchy"/>
    <dgm:cxn modelId="{DF571112-B450-4EE6-AEA9-7B17E5C89BE1}" type="presParOf" srcId="{E2A16B7A-27E3-4874-8EBA-B44062404E78}" destId="{EBAFBF60-9BDF-4221-A771-96BB20486D55}" srcOrd="0" destOrd="0" presId="urn:microsoft.com/office/officeart/2008/layout/HorizontalMultiLevelHierarchy"/>
    <dgm:cxn modelId="{1DE18849-E372-451A-BA65-141646D46033}" type="presParOf" srcId="{E8913A07-1DB2-4E68-B566-CB3544E71104}" destId="{99B718DB-E3C3-4612-97AD-D92E0392F661}" srcOrd="3" destOrd="0" presId="urn:microsoft.com/office/officeart/2008/layout/HorizontalMultiLevelHierarchy"/>
    <dgm:cxn modelId="{2A212E36-C8FB-4403-B67D-430DECAE7F9E}" type="presParOf" srcId="{99B718DB-E3C3-4612-97AD-D92E0392F661}" destId="{6C01FB68-EC29-4AE4-BD41-4C38C438EA52}" srcOrd="0" destOrd="0" presId="urn:microsoft.com/office/officeart/2008/layout/HorizontalMultiLevelHierarchy"/>
    <dgm:cxn modelId="{8881A0FB-1E76-4BAD-99E4-F4F508A6F988}" type="presParOf" srcId="{99B718DB-E3C3-4612-97AD-D92E0392F661}" destId="{B5A6B4C3-1E2C-4654-8BBB-9C6D686850A1}" srcOrd="1" destOrd="0" presId="urn:microsoft.com/office/officeart/2008/layout/HorizontalMultiLevelHierarchy"/>
    <dgm:cxn modelId="{A4492817-A22A-4E44-BAFD-E0C408E7CF62}" type="presParOf" srcId="{E8913A07-1DB2-4E68-B566-CB3544E71104}" destId="{E5780458-1557-4001-8DC1-624D1E913A5F}" srcOrd="4" destOrd="0" presId="urn:microsoft.com/office/officeart/2008/layout/HorizontalMultiLevelHierarchy"/>
    <dgm:cxn modelId="{1B58F2F6-8654-4136-ADA3-D57B190AF401}" type="presParOf" srcId="{E5780458-1557-4001-8DC1-624D1E913A5F}" destId="{39C3EF2F-80C0-4E54-A9DC-61061786E195}" srcOrd="0" destOrd="0" presId="urn:microsoft.com/office/officeart/2008/layout/HorizontalMultiLevelHierarchy"/>
    <dgm:cxn modelId="{7CB965D6-C11F-4936-BB58-3110D717DBAD}" type="presParOf" srcId="{E8913A07-1DB2-4E68-B566-CB3544E71104}" destId="{3BC587DC-30C3-4F66-9167-08FBCA37A333}" srcOrd="5" destOrd="0" presId="urn:microsoft.com/office/officeart/2008/layout/HorizontalMultiLevelHierarchy"/>
    <dgm:cxn modelId="{512D0CB7-10AE-4C7A-BD25-5563A136BC5C}" type="presParOf" srcId="{3BC587DC-30C3-4F66-9167-08FBCA37A333}" destId="{340FA3E0-7C00-4B47-AB01-77F6ADC69398}" srcOrd="0" destOrd="0" presId="urn:microsoft.com/office/officeart/2008/layout/HorizontalMultiLevelHierarchy"/>
    <dgm:cxn modelId="{64E079A2-C8E1-49F2-ABEB-B4FE3158EF95}" type="presParOf" srcId="{3BC587DC-30C3-4F66-9167-08FBCA37A333}" destId="{8A56C2C4-F1B8-47DC-8912-460566DF3D47}" srcOrd="1" destOrd="0" presId="urn:microsoft.com/office/officeart/2008/layout/HorizontalMultiLevelHierarchy"/>
    <dgm:cxn modelId="{6FBC5B8D-E2FA-4F1F-94D7-B5AE89324BDC}" type="presParOf" srcId="{E8913A07-1DB2-4E68-B566-CB3544E71104}" destId="{350EFB24-0A23-4578-997F-4468C3066ABB}" srcOrd="6" destOrd="0" presId="urn:microsoft.com/office/officeart/2008/layout/HorizontalMultiLevelHierarchy"/>
    <dgm:cxn modelId="{87C9A519-91FC-47DA-8FB1-EA11DC7A26CF}" type="presParOf" srcId="{350EFB24-0A23-4578-997F-4468C3066ABB}" destId="{0DEFD36F-57CF-4739-8655-A395F9146C9A}" srcOrd="0" destOrd="0" presId="urn:microsoft.com/office/officeart/2008/layout/HorizontalMultiLevelHierarchy"/>
    <dgm:cxn modelId="{4FE34CFE-5278-4EC9-B923-373378932A36}" type="presParOf" srcId="{E8913A07-1DB2-4E68-B566-CB3544E71104}" destId="{B95661F1-3B14-41A1-9A33-17B163B37004}" srcOrd="7" destOrd="0" presId="urn:microsoft.com/office/officeart/2008/layout/HorizontalMultiLevelHierarchy"/>
    <dgm:cxn modelId="{1FACAF94-3019-49B7-92E8-C56F14580902}" type="presParOf" srcId="{B95661F1-3B14-41A1-9A33-17B163B37004}" destId="{7F6B1220-C10F-4EFC-A55D-0EE96A65CE9F}" srcOrd="0" destOrd="0" presId="urn:microsoft.com/office/officeart/2008/layout/HorizontalMultiLevelHierarchy"/>
    <dgm:cxn modelId="{4001EE3C-F001-464B-92F5-76E22E8BF470}" type="presParOf" srcId="{B95661F1-3B14-41A1-9A33-17B163B37004}" destId="{5723AAD9-AA34-489D-BEB0-BA08FC528411}" srcOrd="1" destOrd="0" presId="urn:microsoft.com/office/officeart/2008/layout/HorizontalMultiLevelHierarchy"/>
    <dgm:cxn modelId="{BD8FBF86-2096-4A78-9CFC-4C1AA386C73B}" type="presParOf" srcId="{E8913A07-1DB2-4E68-B566-CB3544E71104}" destId="{00B11CC0-74D9-402E-8AD1-B3C1FD9D558F}" srcOrd="8" destOrd="0" presId="urn:microsoft.com/office/officeart/2008/layout/HorizontalMultiLevelHierarchy"/>
    <dgm:cxn modelId="{518D6D26-A32A-4F5D-8D6E-CD8733D1C504}" type="presParOf" srcId="{00B11CC0-74D9-402E-8AD1-B3C1FD9D558F}" destId="{CF3F3A6D-0D07-4451-B70F-3F244E48AF46}" srcOrd="0" destOrd="0" presId="urn:microsoft.com/office/officeart/2008/layout/HorizontalMultiLevelHierarchy"/>
    <dgm:cxn modelId="{2FF74F9F-B54C-4DD7-AA85-828909D965BF}" type="presParOf" srcId="{E8913A07-1DB2-4E68-B566-CB3544E71104}" destId="{D88F396E-3FAA-414C-973D-B0A6748E7141}" srcOrd="9" destOrd="0" presId="urn:microsoft.com/office/officeart/2008/layout/HorizontalMultiLevelHierarchy"/>
    <dgm:cxn modelId="{6C09459A-97D8-40BC-A7ED-5D5C00FDD27D}" type="presParOf" srcId="{D88F396E-3FAA-414C-973D-B0A6748E7141}" destId="{197D5833-F091-4A96-99F8-6D118F8134D9}" srcOrd="0" destOrd="0" presId="urn:microsoft.com/office/officeart/2008/layout/HorizontalMultiLevelHierarchy"/>
    <dgm:cxn modelId="{001255B7-D198-4E1F-BAEE-FD8CF8BBC4EC}" type="presParOf" srcId="{D88F396E-3FAA-414C-973D-B0A6748E7141}" destId="{33E1DBEA-BDAD-425E-B59D-B80505CCF06B}" srcOrd="1" destOrd="0" presId="urn:microsoft.com/office/officeart/2008/layout/HorizontalMultiLevelHierarchy"/>
    <dgm:cxn modelId="{4744046E-E692-4782-BC9A-1F2B1F67A517}" type="presParOf" srcId="{E8913A07-1DB2-4E68-B566-CB3544E71104}" destId="{7647AA3A-B0C5-43D0-9D10-F1CD9F89A717}" srcOrd="10" destOrd="0" presId="urn:microsoft.com/office/officeart/2008/layout/HorizontalMultiLevelHierarchy"/>
    <dgm:cxn modelId="{5F576EC1-DB88-47BE-8928-041FA0FFF409}" type="presParOf" srcId="{7647AA3A-B0C5-43D0-9D10-F1CD9F89A717}" destId="{829205FE-BF36-4DE5-BA0C-20251FFC7B9D}" srcOrd="0" destOrd="0" presId="urn:microsoft.com/office/officeart/2008/layout/HorizontalMultiLevelHierarchy"/>
    <dgm:cxn modelId="{D9A465F3-22BC-46AB-8587-BB6F3080C344}" type="presParOf" srcId="{E8913A07-1DB2-4E68-B566-CB3544E71104}" destId="{376E4066-9394-4501-8FB7-2EA1F157D3D2}" srcOrd="11" destOrd="0" presId="urn:microsoft.com/office/officeart/2008/layout/HorizontalMultiLevelHierarchy"/>
    <dgm:cxn modelId="{0F3D0704-74DB-4C21-916A-BED9DB7FFBCF}" type="presParOf" srcId="{376E4066-9394-4501-8FB7-2EA1F157D3D2}" destId="{C449894A-25BC-4ABB-878A-2981F363F88F}" srcOrd="0" destOrd="0" presId="urn:microsoft.com/office/officeart/2008/layout/HorizontalMultiLevelHierarchy"/>
    <dgm:cxn modelId="{5E39ABA0-78DA-46F2-BFED-BC3351D0E602}" type="presParOf" srcId="{376E4066-9394-4501-8FB7-2EA1F157D3D2}" destId="{2B3F06D8-5439-404A-A02D-7B76C136D005}" srcOrd="1" destOrd="0" presId="urn:microsoft.com/office/officeart/2008/layout/HorizontalMultiLevelHierarchy"/>
    <dgm:cxn modelId="{835B42DC-4F4D-4F27-BAD8-EF5D67FF9964}" type="presParOf" srcId="{E8913A07-1DB2-4E68-B566-CB3544E71104}" destId="{2C347AF3-1A76-49DD-ACDE-B1F5AD6EABAD}" srcOrd="12" destOrd="0" presId="urn:microsoft.com/office/officeart/2008/layout/HorizontalMultiLevelHierarchy"/>
    <dgm:cxn modelId="{B8822E41-5FE6-4A0F-8623-ECEAB1F11D09}" type="presParOf" srcId="{2C347AF3-1A76-49DD-ACDE-B1F5AD6EABAD}" destId="{1CB98E33-57B9-49BB-BE55-F0D1CDE18293}" srcOrd="0" destOrd="0" presId="urn:microsoft.com/office/officeart/2008/layout/HorizontalMultiLevelHierarchy"/>
    <dgm:cxn modelId="{C32D042F-437A-4148-A23C-C015B1F52EA3}" type="presParOf" srcId="{E8913A07-1DB2-4E68-B566-CB3544E71104}" destId="{468C0A7D-A1B4-408A-8836-D2FC1CC0B276}" srcOrd="13" destOrd="0" presId="urn:microsoft.com/office/officeart/2008/layout/HorizontalMultiLevelHierarchy"/>
    <dgm:cxn modelId="{1771A745-BE68-4D2B-A281-3281FB21ED1E}" type="presParOf" srcId="{468C0A7D-A1B4-408A-8836-D2FC1CC0B276}" destId="{94D0B89C-4F3E-4DD1-B487-67275F22E627}" srcOrd="0" destOrd="0" presId="urn:microsoft.com/office/officeart/2008/layout/HorizontalMultiLevelHierarchy"/>
    <dgm:cxn modelId="{AF67AEAB-34E6-4417-8317-85B57F5EB4DB}" type="presParOf" srcId="{468C0A7D-A1B4-408A-8836-D2FC1CC0B276}" destId="{65EADFD7-D1FB-450C-9E93-4400AB0ED344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C347AF3-1A76-49DD-ACDE-B1F5AD6EABAD}">
      <dsp:nvSpPr>
        <dsp:cNvPr id="0" name=""/>
        <dsp:cNvSpPr/>
      </dsp:nvSpPr>
      <dsp:spPr>
        <a:xfrm>
          <a:off x="1399355" y="1160016"/>
          <a:ext cx="178297" cy="10192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9148" y="0"/>
              </a:lnTo>
              <a:lnTo>
                <a:pt x="89148" y="1019228"/>
              </a:lnTo>
              <a:lnTo>
                <a:pt x="178297" y="101922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462636" y="1643762"/>
        <a:ext cx="51735" cy="51735"/>
      </dsp:txXfrm>
    </dsp:sp>
    <dsp:sp modelId="{7647AA3A-B0C5-43D0-9D10-F1CD9F89A717}">
      <dsp:nvSpPr>
        <dsp:cNvPr id="0" name=""/>
        <dsp:cNvSpPr/>
      </dsp:nvSpPr>
      <dsp:spPr>
        <a:xfrm>
          <a:off x="1399355" y="1160016"/>
          <a:ext cx="178297" cy="6794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9148" y="0"/>
              </a:lnTo>
              <a:lnTo>
                <a:pt x="89148" y="679485"/>
              </a:lnTo>
              <a:lnTo>
                <a:pt x="178297" y="67948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470942" y="1482196"/>
        <a:ext cx="35124" cy="35124"/>
      </dsp:txXfrm>
    </dsp:sp>
    <dsp:sp modelId="{00B11CC0-74D9-402E-8AD1-B3C1FD9D558F}">
      <dsp:nvSpPr>
        <dsp:cNvPr id="0" name=""/>
        <dsp:cNvSpPr/>
      </dsp:nvSpPr>
      <dsp:spPr>
        <a:xfrm>
          <a:off x="1399355" y="1160016"/>
          <a:ext cx="178297" cy="33974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9148" y="0"/>
              </a:lnTo>
              <a:lnTo>
                <a:pt x="89148" y="339742"/>
              </a:lnTo>
              <a:lnTo>
                <a:pt x="178297" y="339742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478912" y="1320295"/>
        <a:ext cx="19184" cy="19184"/>
      </dsp:txXfrm>
    </dsp:sp>
    <dsp:sp modelId="{350EFB24-0A23-4578-997F-4468C3066ABB}">
      <dsp:nvSpPr>
        <dsp:cNvPr id="0" name=""/>
        <dsp:cNvSpPr/>
      </dsp:nvSpPr>
      <dsp:spPr>
        <a:xfrm>
          <a:off x="1399355" y="1114296"/>
          <a:ext cx="178297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178297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484046" y="1155558"/>
        <a:ext cx="8914" cy="8914"/>
      </dsp:txXfrm>
    </dsp:sp>
    <dsp:sp modelId="{E5780458-1557-4001-8DC1-624D1E913A5F}">
      <dsp:nvSpPr>
        <dsp:cNvPr id="0" name=""/>
        <dsp:cNvSpPr/>
      </dsp:nvSpPr>
      <dsp:spPr>
        <a:xfrm>
          <a:off x="1399355" y="820273"/>
          <a:ext cx="178297" cy="339742"/>
        </a:xfrm>
        <a:custGeom>
          <a:avLst/>
          <a:gdLst/>
          <a:ahLst/>
          <a:cxnLst/>
          <a:rect l="0" t="0" r="0" b="0"/>
          <a:pathLst>
            <a:path>
              <a:moveTo>
                <a:pt x="0" y="339742"/>
              </a:moveTo>
              <a:lnTo>
                <a:pt x="89148" y="339742"/>
              </a:lnTo>
              <a:lnTo>
                <a:pt x="89148" y="0"/>
              </a:lnTo>
              <a:lnTo>
                <a:pt x="17829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478912" y="980552"/>
        <a:ext cx="19184" cy="19184"/>
      </dsp:txXfrm>
    </dsp:sp>
    <dsp:sp modelId="{E2A16B7A-27E3-4874-8EBA-B44062404E78}">
      <dsp:nvSpPr>
        <dsp:cNvPr id="0" name=""/>
        <dsp:cNvSpPr/>
      </dsp:nvSpPr>
      <dsp:spPr>
        <a:xfrm>
          <a:off x="1399355" y="480530"/>
          <a:ext cx="178297" cy="679485"/>
        </a:xfrm>
        <a:custGeom>
          <a:avLst/>
          <a:gdLst/>
          <a:ahLst/>
          <a:cxnLst/>
          <a:rect l="0" t="0" r="0" b="0"/>
          <a:pathLst>
            <a:path>
              <a:moveTo>
                <a:pt x="0" y="679485"/>
              </a:moveTo>
              <a:lnTo>
                <a:pt x="89148" y="679485"/>
              </a:lnTo>
              <a:lnTo>
                <a:pt x="89148" y="0"/>
              </a:lnTo>
              <a:lnTo>
                <a:pt x="17829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470942" y="802710"/>
        <a:ext cx="35124" cy="35124"/>
      </dsp:txXfrm>
    </dsp:sp>
    <dsp:sp modelId="{67C43D66-6228-48FC-8951-7FF45E9F93B1}">
      <dsp:nvSpPr>
        <dsp:cNvPr id="0" name=""/>
        <dsp:cNvSpPr/>
      </dsp:nvSpPr>
      <dsp:spPr>
        <a:xfrm>
          <a:off x="1399355" y="140787"/>
          <a:ext cx="178297" cy="1019228"/>
        </a:xfrm>
        <a:custGeom>
          <a:avLst/>
          <a:gdLst/>
          <a:ahLst/>
          <a:cxnLst/>
          <a:rect l="0" t="0" r="0" b="0"/>
          <a:pathLst>
            <a:path>
              <a:moveTo>
                <a:pt x="0" y="1019228"/>
              </a:moveTo>
              <a:lnTo>
                <a:pt x="89148" y="1019228"/>
              </a:lnTo>
              <a:lnTo>
                <a:pt x="89148" y="0"/>
              </a:lnTo>
              <a:lnTo>
                <a:pt x="178297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00" kern="120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462636" y="624533"/>
        <a:ext cx="51735" cy="51735"/>
      </dsp:txXfrm>
    </dsp:sp>
    <dsp:sp modelId="{807575CF-8657-4220-B3FF-16F86F713872}">
      <dsp:nvSpPr>
        <dsp:cNvPr id="0" name=""/>
        <dsp:cNvSpPr/>
      </dsp:nvSpPr>
      <dsp:spPr>
        <a:xfrm rot="16200000">
          <a:off x="333153" y="461736"/>
          <a:ext cx="735847" cy="1396558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4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服务客户超过</a:t>
          </a:r>
          <a:r>
            <a:rPr lang="en-US" altLang="zh-CN" sz="14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100</a:t>
          </a:r>
          <a:r>
            <a:rPr lang="zh-CN" altLang="en-US" sz="140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万小微企业</a:t>
          </a:r>
          <a:endParaRPr lang="zh-CN" altLang="en-US" sz="14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33153" y="461736"/>
        <a:ext cx="735847" cy="1396558"/>
      </dsp:txXfrm>
    </dsp:sp>
    <dsp:sp modelId="{3013E270-2F9D-457E-9FCC-4B79F7702B01}">
      <dsp:nvSpPr>
        <dsp:cNvPr id="0" name=""/>
        <dsp:cNvSpPr/>
      </dsp:nvSpPr>
      <dsp:spPr>
        <a:xfrm>
          <a:off x="1577652" y="4890"/>
          <a:ext cx="891485" cy="2717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医药</a:t>
          </a:r>
          <a:endParaRPr lang="zh-CN" altLang="en-US" sz="12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577652" y="4890"/>
        <a:ext cx="891485" cy="271794"/>
      </dsp:txXfrm>
    </dsp:sp>
    <dsp:sp modelId="{6C01FB68-EC29-4AE4-BD41-4C38C438EA52}">
      <dsp:nvSpPr>
        <dsp:cNvPr id="0" name=""/>
        <dsp:cNvSpPr/>
      </dsp:nvSpPr>
      <dsp:spPr>
        <a:xfrm>
          <a:off x="1577652" y="344633"/>
          <a:ext cx="891485" cy="2717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食品</a:t>
          </a:r>
          <a:endParaRPr lang="zh-CN" altLang="en-US" sz="12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577652" y="344633"/>
        <a:ext cx="891485" cy="271794"/>
      </dsp:txXfrm>
    </dsp:sp>
    <dsp:sp modelId="{340FA3E0-7C00-4B47-AB01-77F6ADC69398}">
      <dsp:nvSpPr>
        <dsp:cNvPr id="0" name=""/>
        <dsp:cNvSpPr/>
      </dsp:nvSpPr>
      <dsp:spPr>
        <a:xfrm>
          <a:off x="1577652" y="684375"/>
          <a:ext cx="891485" cy="2717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家具建材</a:t>
          </a:r>
          <a:endParaRPr lang="zh-CN" altLang="en-US" sz="12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577652" y="684375"/>
        <a:ext cx="891485" cy="271794"/>
      </dsp:txXfrm>
    </dsp:sp>
    <dsp:sp modelId="{7F6B1220-C10F-4EFC-A55D-0EE96A65CE9F}">
      <dsp:nvSpPr>
        <dsp:cNvPr id="0" name=""/>
        <dsp:cNvSpPr/>
      </dsp:nvSpPr>
      <dsp:spPr>
        <a:xfrm>
          <a:off x="1577652" y="1024118"/>
          <a:ext cx="891485" cy="2717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五金电器</a:t>
          </a:r>
          <a:endParaRPr lang="zh-CN" altLang="en-US" sz="12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577652" y="1024118"/>
        <a:ext cx="891485" cy="271794"/>
      </dsp:txXfrm>
    </dsp:sp>
    <dsp:sp modelId="{197D5833-F091-4A96-99F8-6D118F8134D9}">
      <dsp:nvSpPr>
        <dsp:cNvPr id="0" name=""/>
        <dsp:cNvSpPr/>
      </dsp:nvSpPr>
      <dsp:spPr>
        <a:xfrm>
          <a:off x="1577652" y="1363861"/>
          <a:ext cx="891485" cy="2717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化妆美容</a:t>
          </a:r>
          <a:endParaRPr lang="zh-CN" altLang="en-US" sz="12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577652" y="1363861"/>
        <a:ext cx="891485" cy="271794"/>
      </dsp:txXfrm>
    </dsp:sp>
    <dsp:sp modelId="{C449894A-25BC-4ABB-878A-2981F363F88F}">
      <dsp:nvSpPr>
        <dsp:cNvPr id="0" name=""/>
        <dsp:cNvSpPr/>
      </dsp:nvSpPr>
      <dsp:spPr>
        <a:xfrm>
          <a:off x="1577652" y="1703604"/>
          <a:ext cx="891485" cy="2717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2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服装鞋帽</a:t>
          </a:r>
          <a:endParaRPr lang="zh-CN" altLang="en-US" sz="12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577652" y="1703604"/>
        <a:ext cx="891485" cy="271794"/>
      </dsp:txXfrm>
    </dsp:sp>
    <dsp:sp modelId="{94D0B89C-4F3E-4DD1-B487-67275F22E627}">
      <dsp:nvSpPr>
        <dsp:cNvPr id="0" name=""/>
        <dsp:cNvSpPr/>
      </dsp:nvSpPr>
      <dsp:spPr>
        <a:xfrm>
          <a:off x="1577652" y="2043347"/>
          <a:ext cx="891485" cy="27179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1200" kern="1200" smtClean="0">
              <a:latin typeface="微软雅黑" panose="020B0503020204020204" pitchFamily="34" charset="-122"/>
              <a:ea typeface="微软雅黑" panose="020B0503020204020204" pitchFamily="34" charset="-122"/>
            </a:rPr>
            <a:t>……</a:t>
          </a:r>
          <a:endParaRPr lang="zh-CN" altLang="en-US" sz="1200" kern="1200" dirty="0"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577652" y="2043347"/>
        <a:ext cx="891485" cy="2717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type="rect" r:blip="" rot="270">
                  <dgm:adjLst/>
                </dgm:shape>
              </dgm:if>
              <dgm:else name="Name11">
                <dgm:shape xmlns:r="http://schemas.openxmlformats.org/officeDocument/2006/relationships" type="rect" r:blip="" rot="90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midR"/>
                        <dgm:param type="endPts" val="midL"/>
                      </dgm:alg>
                    </dgm:if>
                    <dgm:else name="Name18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midL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callout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ImgPlac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0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2D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olidAlign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vennNode1">
    <dgm:scene3d>
      <a:camera prst="orthographicFront"/>
      <a:lightRig rig="threePt" dir="t"/>
    </dgm:scene3d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9B7205-D12C-4F47-AB4B-9E627D78A3D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B666C5-A410-454F-A526-A7195D402A7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C3CA4-1A3F-43E3-944D-8257F97CD276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7C3CA4-1A3F-43E3-944D-8257F97CD276}" type="slidenum">
              <a:rPr lang="en-US" altLang="zh-CN" smtClean="0"/>
            </a:fld>
            <a:endParaRPr lang="en-US" altLang="zh-CN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7" Type="http://schemas.openxmlformats.org/officeDocument/2006/relationships/image" Target="../media/image6.png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kumimoji="1" lang="zh-CN" altLang="x-none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x-none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937B-897A-4D4F-B135-188A8AE2B5FD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93A37-D257-7F47-AACC-14581901A904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文本框 20"/>
          <p:cNvSpPr txBox="1"/>
          <p:nvPr userDrawn="1"/>
        </p:nvSpPr>
        <p:spPr>
          <a:xfrm>
            <a:off x="716913" y="5257050"/>
            <a:ext cx="1363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ea typeface="微软雅黑" panose="020B0503020204020204" charset="-122"/>
              </a:rPr>
              <a:t>*内部使用</a:t>
            </a:r>
            <a:endParaRPr kumimoji="1" lang="zh-CN" altLang="en-US" sz="10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9" name="组合 8"/>
          <p:cNvGrpSpPr/>
          <p:nvPr userDrawn="1"/>
        </p:nvGrpSpPr>
        <p:grpSpPr>
          <a:xfrm>
            <a:off x="325421" y="193571"/>
            <a:ext cx="3556294" cy="574874"/>
            <a:chOff x="325421" y="193571"/>
            <a:chExt cx="3556294" cy="574874"/>
          </a:xfrm>
        </p:grpSpPr>
        <p:pic>
          <p:nvPicPr>
            <p:cNvPr id="10" name="图片 9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1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12" name="直线连接符 19"/>
          <p:cNvCxnSpPr/>
          <p:nvPr userDrawn="1"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文本框 14"/>
          <p:cNvSpPr txBox="1"/>
          <p:nvPr userDrawn="1"/>
        </p:nvSpPr>
        <p:spPr>
          <a:xfrm>
            <a:off x="2390375" y="17282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金蝶云零售简介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4" name="文本框 15"/>
          <p:cNvSpPr txBox="1"/>
          <p:nvPr userDrawn="1"/>
        </p:nvSpPr>
        <p:spPr>
          <a:xfrm>
            <a:off x="3482514" y="2494035"/>
            <a:ext cx="4316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  <a:ea typeface="微软雅黑" panose="020B0503020204020204" charset="-122"/>
              </a:rPr>
              <a:t>精斗云产品市场部</a:t>
            </a:r>
            <a:endParaRPr kumimoji="1" lang="zh-CN" altLang="en-US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5" name="任意多边形 14"/>
          <p:cNvSpPr/>
          <p:nvPr userDrawn="1"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任意多边形 15"/>
          <p:cNvSpPr/>
          <p:nvPr userDrawn="1"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 userDrawn="1"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8" name="组合 17"/>
          <p:cNvGrpSpPr/>
          <p:nvPr userDrawn="1"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19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x-none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x-none" smtClean="0"/>
              <a:t>单击此处编辑母版文本样式</a:t>
            </a:r>
            <a:endParaRPr kumimoji="1" lang="zh-CN" altLang="x-none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937B-897A-4D4F-B135-188A8AE2B5FD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93A37-D257-7F47-AACC-14581901A904}" type="slidenum">
              <a:rPr kumimoji="1" lang="zh-CN" altLang="en-US" smtClean="0"/>
            </a:fld>
            <a:endParaRPr kumimoji="1" lang="zh-CN" altLang="en-US" dirty="0"/>
          </a:p>
        </p:txBody>
      </p:sp>
      <p:sp>
        <p:nvSpPr>
          <p:cNvPr id="7" name="文本框 2"/>
          <p:cNvSpPr txBox="1"/>
          <p:nvPr userDrawn="1"/>
        </p:nvSpPr>
        <p:spPr>
          <a:xfrm>
            <a:off x="749300" y="1155258"/>
            <a:ext cx="193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smtClean="0"/>
              <a:t>CONTENTS</a:t>
            </a:r>
            <a:endParaRPr kumimoji="1" lang="zh-CN" altLang="en-US" sz="2800" dirty="0"/>
          </a:p>
        </p:txBody>
      </p:sp>
      <p:cxnSp>
        <p:nvCxnSpPr>
          <p:cNvPr id="8" name="直线连接符 5"/>
          <p:cNvCxnSpPr/>
          <p:nvPr userDrawn="1"/>
        </p:nvCxnSpPr>
        <p:spPr>
          <a:xfrm>
            <a:off x="-2214" y="1727828"/>
            <a:ext cx="56918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" name="矩形 8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11" name="图片 10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2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4" name="图片 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x-none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x-none" smtClean="0"/>
              <a:t>单击此处编辑母版文本样式</a:t>
            </a:r>
            <a:endParaRPr kumimoji="1" lang="zh-CN" altLang="x-none" smtClean="0"/>
          </a:p>
          <a:p>
            <a:pPr lvl="1"/>
            <a:r>
              <a:rPr kumimoji="1" lang="zh-CN" altLang="x-none" smtClean="0"/>
              <a:t>二级</a:t>
            </a:r>
            <a:endParaRPr kumimoji="1" lang="zh-CN" altLang="x-none" smtClean="0"/>
          </a:p>
          <a:p>
            <a:pPr lvl="2"/>
            <a:r>
              <a:rPr kumimoji="1" lang="zh-CN" altLang="x-none" smtClean="0"/>
              <a:t>三级</a:t>
            </a:r>
            <a:endParaRPr kumimoji="1" lang="zh-CN" altLang="x-none" smtClean="0"/>
          </a:p>
          <a:p>
            <a:pPr lvl="3"/>
            <a:r>
              <a:rPr kumimoji="1" lang="zh-CN" altLang="x-none" smtClean="0"/>
              <a:t>四级</a:t>
            </a:r>
            <a:endParaRPr kumimoji="1" lang="zh-CN" altLang="x-none" smtClean="0"/>
          </a:p>
          <a:p>
            <a:pPr lvl="4"/>
            <a:r>
              <a:rPr kumimoji="1" lang="zh-CN" altLang="x-none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x-none" smtClean="0"/>
              <a:t>单击此处编辑母版文本样式</a:t>
            </a:r>
            <a:endParaRPr kumimoji="1" lang="zh-CN" altLang="x-none" smtClean="0"/>
          </a:p>
          <a:p>
            <a:pPr lvl="1"/>
            <a:r>
              <a:rPr kumimoji="1" lang="zh-CN" altLang="x-none" smtClean="0"/>
              <a:t>二级</a:t>
            </a:r>
            <a:endParaRPr kumimoji="1" lang="zh-CN" altLang="x-none" smtClean="0"/>
          </a:p>
          <a:p>
            <a:pPr lvl="2"/>
            <a:r>
              <a:rPr kumimoji="1" lang="zh-CN" altLang="x-none" smtClean="0"/>
              <a:t>三级</a:t>
            </a:r>
            <a:endParaRPr kumimoji="1" lang="zh-CN" altLang="x-none" smtClean="0"/>
          </a:p>
          <a:p>
            <a:pPr lvl="3"/>
            <a:r>
              <a:rPr kumimoji="1" lang="zh-CN" altLang="x-none" smtClean="0"/>
              <a:t>四级</a:t>
            </a:r>
            <a:endParaRPr kumimoji="1" lang="zh-CN" altLang="x-none" smtClean="0"/>
          </a:p>
          <a:p>
            <a:pPr lvl="4"/>
            <a:r>
              <a:rPr kumimoji="1" lang="zh-CN" altLang="x-none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937B-897A-4D4F-B135-188A8AE2B5FD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C93A37-D257-7F47-AACC-14581901A904}" type="slidenum">
              <a:rPr kumimoji="1" lang="zh-CN" altLang="en-US" smtClean="0"/>
            </a:fld>
            <a:endParaRPr kumimoji="1" lang="zh-CN" altLang="en-US"/>
          </a:p>
        </p:txBody>
      </p:sp>
      <p:sp>
        <p:nvSpPr>
          <p:cNvPr id="8" name="矩形 7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文本框 14"/>
          <p:cNvSpPr txBox="1"/>
          <p:nvPr userDrawn="1"/>
        </p:nvSpPr>
        <p:spPr>
          <a:xfrm>
            <a:off x="2407737" y="13115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陪你一起奋斗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0" name="文本框 15"/>
          <p:cNvSpPr txBox="1"/>
          <p:nvPr userDrawn="1"/>
        </p:nvSpPr>
        <p:spPr>
          <a:xfrm>
            <a:off x="2394464" y="1984735"/>
            <a:ext cx="431689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  <a:ea typeface="微软雅黑" panose="020B0503020204020204" charset="-122"/>
              </a:rPr>
              <a:t>THANKS</a:t>
            </a:r>
            <a:endParaRPr kumimoji="1" lang="zh-CN" altLang="en-US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11" name="直线连接符 19"/>
          <p:cNvCxnSpPr/>
          <p:nvPr userDrawn="1"/>
        </p:nvCxnSpPr>
        <p:spPr>
          <a:xfrm>
            <a:off x="1349642" y="2005918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15"/>
          <p:cNvSpPr txBox="1"/>
          <p:nvPr userDrawn="1"/>
        </p:nvSpPr>
        <p:spPr>
          <a:xfrm>
            <a:off x="2384587" y="3199711"/>
            <a:ext cx="4316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— WWW.JDY.COM —</a:t>
            </a:r>
            <a:endParaRPr kumimoji="1" lang="zh-CN" altLang="en-US" sz="1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3" name="组合 12"/>
          <p:cNvGrpSpPr/>
          <p:nvPr userDrawn="1"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4" name="图片 1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任意多边形 15"/>
          <p:cNvSpPr/>
          <p:nvPr userDrawn="1"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 userDrawn="1"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 userDrawn="1"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9" name="组合 18"/>
          <p:cNvGrpSpPr/>
          <p:nvPr userDrawn="1"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0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4" name="图片 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文本占位符 2"/>
          <p:cNvSpPr>
            <a:spLocks noGrp="1"/>
          </p:cNvSpPr>
          <p:nvPr>
            <p:ph idx="1" hasCustomPrompt="1"/>
          </p:nvPr>
        </p:nvSpPr>
        <p:spPr>
          <a:xfrm>
            <a:off x="115750" y="-13544"/>
            <a:ext cx="4803494" cy="4760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zh-CN" altLang="x-none" dirty="0" smtClean="0"/>
              <a:t>编辑文本</a:t>
            </a:r>
            <a:endParaRPr kumimoji="1" lang="zh-CN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4" name="图片 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文本占位符 2"/>
          <p:cNvSpPr>
            <a:spLocks noGrp="1"/>
          </p:cNvSpPr>
          <p:nvPr>
            <p:ph idx="1" hasCustomPrompt="1"/>
          </p:nvPr>
        </p:nvSpPr>
        <p:spPr>
          <a:xfrm>
            <a:off x="115750" y="-13544"/>
            <a:ext cx="4803494" cy="4760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zh-CN" altLang="x-none" dirty="0" smtClean="0"/>
              <a:t>编辑文本</a:t>
            </a:r>
            <a:endParaRPr kumimoji="1" lang="zh-CN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4" name="图片 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文本占位符 2"/>
          <p:cNvSpPr>
            <a:spLocks noGrp="1"/>
          </p:cNvSpPr>
          <p:nvPr>
            <p:ph idx="1" hasCustomPrompt="1"/>
          </p:nvPr>
        </p:nvSpPr>
        <p:spPr>
          <a:xfrm>
            <a:off x="115750" y="-13544"/>
            <a:ext cx="4803494" cy="4760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zh-CN" altLang="x-none" dirty="0" smtClean="0"/>
              <a:t>编辑文本</a:t>
            </a:r>
            <a:endParaRPr kumimoji="1" lang="zh-CN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4" name="图片 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文本占位符 2"/>
          <p:cNvSpPr>
            <a:spLocks noGrp="1"/>
          </p:cNvSpPr>
          <p:nvPr>
            <p:ph idx="1" hasCustomPrompt="1"/>
          </p:nvPr>
        </p:nvSpPr>
        <p:spPr>
          <a:xfrm>
            <a:off x="115750" y="-13544"/>
            <a:ext cx="4803494" cy="4760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zh-CN" altLang="x-none" dirty="0" smtClean="0"/>
              <a:t>编辑文本</a:t>
            </a:r>
            <a:endParaRPr kumimoji="1" lang="zh-CN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2"/>
          <p:cNvGrpSpPr/>
          <p:nvPr userDrawn="1"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4" name="图片 3" descr="金蝶Logo－白.png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9" name="文本占位符 2"/>
          <p:cNvSpPr>
            <a:spLocks noGrp="1"/>
          </p:cNvSpPr>
          <p:nvPr>
            <p:ph idx="1" hasCustomPrompt="1"/>
          </p:nvPr>
        </p:nvSpPr>
        <p:spPr>
          <a:xfrm>
            <a:off x="115750" y="-13544"/>
            <a:ext cx="4803494" cy="47607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>
              <a:buNone/>
              <a:defRPr sz="240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kumimoji="1" lang="zh-CN" altLang="x-none" dirty="0" smtClean="0"/>
              <a:t>编辑文本</a:t>
            </a:r>
            <a:endParaRPr kumimoji="1" lang="zh-CN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x-none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0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x-none" smtClean="0"/>
              <a:t>单击此处编辑母版文本样式</a:t>
            </a:r>
            <a:endParaRPr kumimoji="1" lang="zh-CN" altLang="x-none" smtClean="0"/>
          </a:p>
          <a:p>
            <a:pPr lvl="1"/>
            <a:r>
              <a:rPr kumimoji="1" lang="zh-CN" altLang="x-none" smtClean="0"/>
              <a:t>二级</a:t>
            </a:r>
            <a:endParaRPr kumimoji="1" lang="zh-CN" altLang="x-none" smtClean="0"/>
          </a:p>
          <a:p>
            <a:pPr lvl="2"/>
            <a:r>
              <a:rPr kumimoji="1" lang="zh-CN" altLang="x-none" smtClean="0"/>
              <a:t>三级</a:t>
            </a:r>
            <a:endParaRPr kumimoji="1" lang="zh-CN" altLang="x-none" smtClean="0"/>
          </a:p>
          <a:p>
            <a:pPr lvl="3"/>
            <a:r>
              <a:rPr kumimoji="1" lang="zh-CN" altLang="x-none" smtClean="0"/>
              <a:t>四级</a:t>
            </a:r>
            <a:endParaRPr kumimoji="1" lang="zh-CN" altLang="x-none" smtClean="0"/>
          </a:p>
          <a:p>
            <a:pPr lvl="4"/>
            <a:r>
              <a:rPr kumimoji="1" lang="zh-CN" altLang="x-none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3D937B-897A-4D4F-B135-188A8AE2B5FD}" type="datetimeFigureOut">
              <a:rPr kumimoji="1" lang="zh-CN" altLang="en-US" smtClean="0"/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C93A37-D257-7F47-AACC-14581901A904}" type="slidenum">
              <a:rPr kumimoji="1" lang="zh-CN" altLang="en-US" smtClean="0"/>
            </a:fld>
            <a:endParaRPr kumimoji="1"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 panose="020B0604020202020204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 panose="020B0604020202020204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 panose="020B0604020202020204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 panose="020B0604020202020204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microsoft.com/office/2007/relationships/hdphoto" Target="../media/hdphoto1.wdp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9.png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3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image" Target="../media/image38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1" Type="http://schemas.openxmlformats.org/officeDocument/2006/relationships/image" Target="../media/image4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6.png"/><Relationship Id="rId1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48.png"/><Relationship Id="rId1" Type="http://schemas.openxmlformats.org/officeDocument/2006/relationships/image" Target="../media/image47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49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1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2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image" Target="../media/image5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57.png"/><Relationship Id="rId1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8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9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0.jpe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61.jpe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.xml"/><Relationship Id="rId7" Type="http://schemas.openxmlformats.org/officeDocument/2006/relationships/image" Target="../media/image7.png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18.png"/><Relationship Id="rId8" Type="http://schemas.openxmlformats.org/officeDocument/2006/relationships/image" Target="../media/image17.png"/><Relationship Id="rId7" Type="http://schemas.openxmlformats.org/officeDocument/2006/relationships/image" Target="../media/image16.png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3" Type="http://schemas.openxmlformats.org/officeDocument/2006/relationships/slideLayout" Target="../slideLayouts/slideLayout6.xml"/><Relationship Id="rId12" Type="http://schemas.openxmlformats.org/officeDocument/2006/relationships/image" Target="../media/image21.png"/><Relationship Id="rId11" Type="http://schemas.openxmlformats.org/officeDocument/2006/relationships/image" Target="../media/image20.png"/><Relationship Id="rId10" Type="http://schemas.openxmlformats.org/officeDocument/2006/relationships/image" Target="../media/image19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 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1" name="文本框 20"/>
          <p:cNvSpPr txBox="1"/>
          <p:nvPr/>
        </p:nvSpPr>
        <p:spPr>
          <a:xfrm>
            <a:off x="716913" y="5257050"/>
            <a:ext cx="136345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1000" dirty="0" smtClean="0">
                <a:solidFill>
                  <a:schemeClr val="bg1"/>
                </a:solidFill>
                <a:ea typeface="微软雅黑" panose="020B0503020204020204" charset="-122"/>
              </a:rPr>
              <a:t>*内部使用</a:t>
            </a:r>
            <a:endParaRPr kumimoji="1" lang="zh-CN" altLang="en-US" sz="10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25421" y="193571"/>
            <a:ext cx="3556294" cy="574874"/>
            <a:chOff x="325421" y="193571"/>
            <a:chExt cx="3556294" cy="574874"/>
          </a:xfrm>
        </p:grpSpPr>
        <p:pic>
          <p:nvPicPr>
            <p:cNvPr id="18" name="图片 17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027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cxnSp>
        <p:nvCxnSpPr>
          <p:cNvPr id="28" name="直线连接符 19"/>
          <p:cNvCxnSpPr/>
          <p:nvPr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文本框 14"/>
          <p:cNvSpPr txBox="1"/>
          <p:nvPr/>
        </p:nvSpPr>
        <p:spPr>
          <a:xfrm>
            <a:off x="1867540" y="1708715"/>
            <a:ext cx="53820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云</a:t>
            </a:r>
            <a:r>
              <a:rPr kumimoji="1" lang="zh-CN" altLang="en-US" sz="3600" dirty="0">
                <a:solidFill>
                  <a:schemeClr val="bg1"/>
                </a:solidFill>
                <a:ea typeface="微软雅黑" panose="020B0503020204020204" charset="-122"/>
              </a:rPr>
              <a:t>进销</a:t>
            </a:r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存</a:t>
            </a:r>
            <a:r>
              <a:rPr kumimoji="1" lang="en-US" altLang="zh-CN" sz="3600" dirty="0" smtClean="0">
                <a:solidFill>
                  <a:schemeClr val="bg1"/>
                </a:solidFill>
                <a:ea typeface="微软雅黑" panose="020B0503020204020204" charset="-122"/>
              </a:rPr>
              <a:t>V2.0</a:t>
            </a:r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产品简介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30" name="文本框 15"/>
          <p:cNvSpPr txBox="1"/>
          <p:nvPr/>
        </p:nvSpPr>
        <p:spPr>
          <a:xfrm>
            <a:off x="3482514" y="2494035"/>
            <a:ext cx="43168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dirty="0" smtClean="0">
                <a:solidFill>
                  <a:schemeClr val="bg1"/>
                </a:solidFill>
                <a:ea typeface="微软雅黑" panose="020B0503020204020204" charset="-122"/>
              </a:rPr>
              <a:t>精斗云产品市场部</a:t>
            </a:r>
            <a:endParaRPr kumimoji="1" lang="zh-CN" altLang="en-US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14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1026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9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0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1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7" name="组合 16"/>
          <p:cNvGrpSpPr/>
          <p:nvPr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18" name="图片 17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23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85200" y="3038292"/>
            <a:ext cx="7632850" cy="1621690"/>
            <a:chOff x="539550" y="2030340"/>
            <a:chExt cx="7632850" cy="1621690"/>
          </a:xfrm>
        </p:grpSpPr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9550" y="2030340"/>
              <a:ext cx="3621579" cy="162169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9" name="矩形 48"/>
            <p:cNvSpPr/>
            <p:nvPr/>
          </p:nvSpPr>
          <p:spPr>
            <a:xfrm>
              <a:off x="4161130" y="2102347"/>
              <a:ext cx="4011270" cy="1549683"/>
            </a:xfrm>
            <a:prstGeom prst="rect">
              <a:avLst/>
            </a:prstGeom>
            <a:solidFill>
              <a:schemeClr val="bg2">
                <a:lumMod val="10000"/>
                <a:alpha val="60000"/>
              </a:schemeClr>
            </a:solidFill>
            <a:ln w="254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368760" y="2195842"/>
              <a:ext cx="16033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零售</a:t>
              </a:r>
              <a:r>
                <a:rPr lang="en-US" altLang="zh-CN" sz="1600" b="1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&amp;</a:t>
              </a:r>
              <a:r>
                <a:rPr lang="zh-CN" altLang="en-US" sz="1600" b="1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连锁企业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4349262" y="2587820"/>
              <a:ext cx="3591110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小型便利店、连锁专卖店、折扣店、社区超市等</a:t>
              </a:r>
              <a:endParaRPr lang="zh-CN" altLang="en-US" sz="1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直营模式，总部配送为主</a:t>
              </a:r>
              <a:endParaRPr lang="zh-CN" altLang="en-US" sz="1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83568" y="1670140"/>
            <a:ext cx="7631216" cy="1584176"/>
            <a:chOff x="537918" y="662188"/>
            <a:chExt cx="7631216" cy="1584176"/>
          </a:xfrm>
        </p:grpSpPr>
        <p:pic>
          <p:nvPicPr>
            <p:cNvPr id="53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59497" y="662188"/>
              <a:ext cx="4009637" cy="1440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4" name="矩形 53"/>
            <p:cNvSpPr/>
            <p:nvPr/>
          </p:nvSpPr>
          <p:spPr>
            <a:xfrm>
              <a:off x="537918" y="662188"/>
              <a:ext cx="3621579" cy="1440000"/>
            </a:xfrm>
            <a:prstGeom prst="rect">
              <a:avLst/>
            </a:prstGeom>
            <a:solidFill>
              <a:srgbClr val="00B0F0"/>
            </a:solidFill>
            <a:ln w="25400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dirty="0">
                <a:solidFill>
                  <a:srgbClr val="FFFFFF"/>
                </a:solidFill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84644" y="689631"/>
              <a:ext cx="10054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b="1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批发客户</a:t>
              </a:r>
              <a:endParaRPr lang="zh-CN" altLang="en-US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37403" y="1076813"/>
              <a:ext cx="3356900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服装鞋帽、食品饮料、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五金建材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、数码电器、电子通讯、母婴家居、酒业餐饮、装饰汽配、珠宝首饰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、文具礼品等</a:t>
              </a:r>
              <a:r>
                <a:rPr lang="zh-CN" altLang="en-US" sz="1400" dirty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专业市场批发</a:t>
              </a:r>
              <a:r>
                <a:rPr lang="zh-CN" altLang="en-US" sz="1400" dirty="0" smtClean="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</a:rPr>
                <a:t>商户。</a:t>
              </a:r>
              <a:endParaRPr lang="zh-CN" altLang="en-US" sz="14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endParaRPr lang="zh-CN" altLang="en-US" sz="1400" dirty="0">
                <a:solidFill>
                  <a:srgbClr val="D8D8D8">
                    <a:lumMod val="10000"/>
                  </a:srgb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7" name="等腰三角形 56"/>
            <p:cNvSpPr/>
            <p:nvPr/>
          </p:nvSpPr>
          <p:spPr>
            <a:xfrm rot="5400000">
              <a:off x="3923772" y="735712"/>
              <a:ext cx="144054" cy="141023"/>
            </a:xfrm>
            <a:prstGeom prst="triangle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60" name="内容占位符 7"/>
          <p:cNvSpPr txBox="1"/>
          <p:nvPr/>
        </p:nvSpPr>
        <p:spPr>
          <a:xfrm>
            <a:off x="714916" y="699542"/>
            <a:ext cx="7603134" cy="864096"/>
          </a:xfrm>
          <a:prstGeom prst="rect">
            <a:avLst/>
          </a:prstGeom>
          <a:solidFill>
            <a:srgbClr val="FFFFFF"/>
          </a:solidFill>
          <a:ln w="19050" cap="flat" cmpd="sng" algn="ctr">
            <a:solidFill>
              <a:schemeClr val="accent1"/>
            </a:solidFill>
            <a:prstDash val="solid"/>
          </a:ln>
          <a:effectLst/>
        </p:spPr>
        <p:txBody>
          <a:bodyPr vert="horz" lIns="91440" tIns="45720" rIns="91440" bIns="45720" rtlCol="0" anchor="ctr">
            <a:normAutofit lnSpcReduction="10000"/>
          </a:bodyPr>
          <a:lstStyle>
            <a:lvl1pPr marL="342900" indent="-3429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6"/>
              </a:buBlip>
              <a:defRPr kumimoji="1" lang="zh-CN" altLang="en-US"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742950" indent="-28575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–"/>
              <a:defRPr kumimoji="1" lang="zh-CN" altLang="en-US"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2pPr>
            <a:lvl3pPr marL="11430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•"/>
              <a:defRPr kumimoji="1" lang="zh-CN" altLang="en-US" sz="16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3pPr>
            <a:lvl4pPr marL="16002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–"/>
              <a:defRPr kumimoji="1" lang="zh-CN" altLang="en-US" sz="1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4pPr>
            <a:lvl5pPr marL="20574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kumimoji="1" lang="zh-CN" altLang="en-US" sz="1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Tx/>
              <a:buBlip>
                <a:blip r:embed="rId6"/>
              </a:buBlip>
              <a:defRPr/>
            </a:pP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按需启用行业特性，支持颜色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尺码（服装鞋帽）、批次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保质期（食品医疗）、序列号（数码电器）、多计量单位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D8D8D8">
                    <a:lumMod val="10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……</a:t>
            </a:r>
            <a:endParaRPr kumimoji="1" lang="en-US" altLang="zh-CN" sz="1400" b="0" i="0" u="none" strike="noStrike" kern="1200" cap="none" spc="0" normalizeH="0" baseline="0" noProof="0" dirty="0">
              <a:ln>
                <a:noFill/>
              </a:ln>
              <a:solidFill>
                <a:srgbClr val="D8D8D8">
                  <a:lumMod val="10000"/>
                </a:srgbClr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marL="342900" marR="0" lvl="0" indent="-342900" algn="l" defTabSz="457200" rtl="0" eaLnBrk="1" fontAlgn="base" latinLnBrk="0" hangingPunct="1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Tx/>
              <a:buBlip>
                <a:blip r:embed="rId6"/>
              </a:buBlip>
              <a:defRPr/>
            </a:pP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服务的客户超过</a:t>
            </a:r>
            <a:r>
              <a:rPr kumimoji="1" lang="en-US" altLang="zh-CN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100</a:t>
            </a:r>
            <a:r>
              <a:rPr kumimoji="1" lang="zh-CN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62626">
                    <a:lumMod val="85000"/>
                    <a:lumOff val="15000"/>
                  </a:srgbClr>
                </a:solidFill>
                <a:effectLst/>
                <a:uLnTx/>
                <a:uFillTx/>
                <a:latin typeface="微软雅黑" panose="020B0503020204020204" charset="-122"/>
                <a:ea typeface="微软雅黑" panose="020B0503020204020204" charset="-122"/>
              </a:rPr>
              <a:t>万小微企业，涵盖医药食品、家具建材、五金电器、化妆美容等行业。</a:t>
            </a:r>
            <a:endParaRPr kumimoji="1" lang="zh-CN" altLang="en-US" sz="1400" b="1" i="0" u="none" strike="noStrike" kern="1200" cap="none" spc="0" normalizeH="0" baseline="0" noProof="0" dirty="0">
              <a:ln>
                <a:noFill/>
              </a:ln>
              <a:solidFill>
                <a:srgbClr val="FF6600"/>
              </a:solidFill>
              <a:effectLst/>
              <a:uLnTx/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标题 2"/>
          <p:cNvSpPr txBox="1"/>
          <p:nvPr/>
        </p:nvSpPr>
        <p:spPr>
          <a:xfrm>
            <a:off x="162050" y="0"/>
            <a:ext cx="7127875" cy="520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行业定制，服务万千客户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智能业务分析，报表更走心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066041"/>
            <a:ext cx="8208912" cy="34768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432357"/>
            <a:ext cx="8208912" cy="26884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内容占位符 7"/>
          <p:cNvSpPr txBox="1"/>
          <p:nvPr/>
        </p:nvSpPr>
        <p:spPr>
          <a:xfrm>
            <a:off x="686991" y="627534"/>
            <a:ext cx="7497982" cy="360040"/>
          </a:xfrm>
          <a:prstGeom prst="rect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3"/>
              </a:buBlip>
              <a:defRPr kumimoji="1" lang="zh-CN" altLang="en-US"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742950" indent="-28575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–"/>
              <a:defRPr kumimoji="1" lang="zh-CN" altLang="en-US"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2pPr>
            <a:lvl3pPr marL="11430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•"/>
              <a:defRPr kumimoji="1" lang="zh-CN" altLang="en-US" sz="16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3pPr>
            <a:lvl4pPr marL="16002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–"/>
              <a:defRPr kumimoji="1" lang="zh-CN" altLang="en-US" sz="1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4pPr>
            <a:lvl5pPr marL="20574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kumimoji="1" lang="zh-CN" altLang="en-US" sz="1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随时查询商品的库存数量、销售毛利、业务员的销售业绩等，业务决策更</a:t>
            </a: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高效。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50475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集成云之家，高效沟通、移动办公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 b="30880"/>
          <a:stretch>
            <a:fillRect/>
          </a:stretch>
        </p:blipFill>
        <p:spPr>
          <a:xfrm>
            <a:off x="3107060" y="2211710"/>
            <a:ext cx="3409156" cy="78931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152" b="57845"/>
          <a:stretch>
            <a:fillRect/>
          </a:stretch>
        </p:blipFill>
        <p:spPr>
          <a:xfrm>
            <a:off x="3107060" y="915566"/>
            <a:ext cx="3409156" cy="82574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4" t="75864" r="224" b="4179"/>
          <a:stretch>
            <a:fillRect/>
          </a:stretch>
        </p:blipFill>
        <p:spPr>
          <a:xfrm>
            <a:off x="3081908" y="3542003"/>
            <a:ext cx="3434308" cy="8299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1560" y="699542"/>
            <a:ext cx="2304256" cy="41362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1673"/>
          <a:stretch>
            <a:fillRect/>
          </a:stretch>
        </p:blipFill>
        <p:spPr>
          <a:xfrm>
            <a:off x="6542753" y="770294"/>
            <a:ext cx="1989687" cy="2064197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558"/>
          <a:stretch>
            <a:fillRect/>
          </a:stretch>
        </p:blipFill>
        <p:spPr>
          <a:xfrm>
            <a:off x="6573565" y="2976812"/>
            <a:ext cx="1958875" cy="182718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财务业务智能集成，灵活扩展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3020142" y="1060341"/>
            <a:ext cx="2664296" cy="3096344"/>
          </a:xfrm>
          <a:prstGeom prst="roundRect">
            <a:avLst>
              <a:gd name="adj" fmla="val 10796"/>
            </a:avLst>
          </a:prstGeom>
          <a:ln w="12700">
            <a:solidFill>
              <a:srgbClr val="092AB9"/>
            </a:solidFill>
            <a:prstDash val="dash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>
              <a:solidFill>
                <a:schemeClr val="dk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1777" y="1780421"/>
            <a:ext cx="941026" cy="773555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3541812" y="127636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财务业务一体化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272170" y="2690361"/>
            <a:ext cx="2160240" cy="700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latin typeface="微软雅黑" panose="020B0503020204020204" charset="-122"/>
                <a:ea typeface="微软雅黑" panose="020B0503020204020204" charset="-122"/>
              </a:rPr>
              <a:t>业务单据即时生成凭证，成本计算自动完成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20" y="1455529"/>
            <a:ext cx="2133600" cy="9525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" y="2820144"/>
            <a:ext cx="2371725" cy="104775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7095" y="1340594"/>
            <a:ext cx="2894965" cy="1000125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69660" y="2804904"/>
            <a:ext cx="2362200" cy="981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3"/>
          <p:cNvSpPr txBox="1">
            <a:spLocks noChangeArrowheads="1"/>
          </p:cNvSpPr>
          <p:nvPr/>
        </p:nvSpPr>
        <p:spPr bwMode="auto">
          <a:xfrm>
            <a:off x="3862437" y="2504544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第三部分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4" name="直线连接符 19"/>
          <p:cNvCxnSpPr/>
          <p:nvPr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文本框 14"/>
          <p:cNvSpPr txBox="1"/>
          <p:nvPr/>
        </p:nvSpPr>
        <p:spPr>
          <a:xfrm>
            <a:off x="2413525" y="17282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chemeClr val="bg1"/>
                </a:solidFill>
                <a:ea typeface="微软雅黑" panose="020B0503020204020204" charset="-122"/>
              </a:rPr>
              <a:t>产品优势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1" name="图片 10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任意多边形 15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5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27325" y="-5687"/>
            <a:ext cx="7127875" cy="484187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en-US" altLang="zh-CN" sz="2000" dirty="0" err="1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SaaS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服务的优势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95536" y="840870"/>
            <a:ext cx="1872208" cy="7200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异地协同</a:t>
            </a:r>
            <a:endParaRPr lang="en-US" altLang="zh-CN" sz="1800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800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多点</a:t>
            </a:r>
            <a:r>
              <a:rPr lang="zh-CN" altLang="en-US" sz="1800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办公</a:t>
            </a:r>
            <a:endParaRPr lang="zh-CN" altLang="en-US" sz="1800" dirty="0">
              <a:solidFill>
                <a:srgbClr val="FFFFFF"/>
              </a:solidFill>
            </a:endParaRPr>
          </a:p>
        </p:txBody>
      </p:sp>
      <p:sp>
        <p:nvSpPr>
          <p:cNvPr id="43" name="圆角矩形 42"/>
          <p:cNvSpPr/>
          <p:nvPr/>
        </p:nvSpPr>
        <p:spPr>
          <a:xfrm>
            <a:off x="395536" y="1676003"/>
            <a:ext cx="1872208" cy="2880320"/>
          </a:xfrm>
          <a:prstGeom prst="roundRect">
            <a:avLst>
              <a:gd name="adj" fmla="val 959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395536" y="1837432"/>
            <a:ext cx="1872208" cy="2200602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p"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互联网应用模式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p"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多用户协同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p"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不受时空</a:t>
            </a: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制约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600" dirty="0">
              <a:solidFill>
                <a:srgbClr val="D8D8D8">
                  <a:lumMod val="1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555776" y="840870"/>
            <a:ext cx="1872208" cy="7200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手机电脑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随时使用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圆角矩形 50"/>
          <p:cNvSpPr/>
          <p:nvPr/>
        </p:nvSpPr>
        <p:spPr>
          <a:xfrm>
            <a:off x="2555776" y="1676003"/>
            <a:ext cx="1872208" cy="2880320"/>
          </a:xfrm>
          <a:prstGeom prst="roundRect">
            <a:avLst>
              <a:gd name="adj" fmla="val 959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555776" y="1837432"/>
            <a:ext cx="1872208" cy="2200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u"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手机客户端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u"/>
              <a:defRPr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PC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客户端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u"/>
              <a:defRPr/>
            </a:pPr>
            <a:r>
              <a:rPr lang="en-US" altLang="zh-CN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PC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网页版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endParaRPr lang="zh-CN" altLang="en-US" sz="1600" dirty="0">
              <a:solidFill>
                <a:srgbClr val="D8D8D8">
                  <a:lumMod val="10000"/>
                </a:srgb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4716016" y="840870"/>
            <a:ext cx="1872208" cy="7200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无需安装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灵活租用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4" name="圆角矩形 53"/>
          <p:cNvSpPr/>
          <p:nvPr/>
        </p:nvSpPr>
        <p:spPr>
          <a:xfrm>
            <a:off x="4716016" y="1676003"/>
            <a:ext cx="1872208" cy="2880320"/>
          </a:xfrm>
          <a:prstGeom prst="roundRect">
            <a:avLst>
              <a:gd name="adj" fmla="val 959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716016" y="1837432"/>
            <a:ext cx="1872208" cy="1877437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p"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免安装免维护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p"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按年付费租用，初始投入成本低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p"/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自动</a:t>
            </a: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升级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6876256" y="840870"/>
            <a:ext cx="1872208" cy="72008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多重保障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</a:pPr>
            <a:r>
              <a:rPr lang="zh-CN" altLang="en-US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安全无忧 </a:t>
            </a:r>
            <a:endParaRPr lang="zh-CN" altLang="en-US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7" name="圆角矩形 56"/>
          <p:cNvSpPr/>
          <p:nvPr/>
        </p:nvSpPr>
        <p:spPr>
          <a:xfrm>
            <a:off x="6876256" y="1676003"/>
            <a:ext cx="1872208" cy="2880320"/>
          </a:xfrm>
          <a:prstGeom prst="roundRect">
            <a:avLst>
              <a:gd name="adj" fmla="val 9598"/>
            </a:avLst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876256" y="1837432"/>
            <a:ext cx="1872208" cy="1954381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p"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数据加密传输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p"/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腾讯云安全保障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p"/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数据冗余备份</a:t>
            </a:r>
            <a:endParaRPr lang="en-US" altLang="zh-CN" sz="16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spcBef>
                <a:spcPts val="600"/>
              </a:spcBef>
              <a:buClr>
                <a:srgbClr val="FFFFFF"/>
              </a:buClr>
              <a:buSzPct val="80000"/>
              <a:buFont typeface="Wingdings" panose="05000000000000000000" pitchFamily="2" charset="2"/>
              <a:buChar char="p"/>
              <a:defRPr/>
            </a:pPr>
            <a:r>
              <a:rPr lang="zh-CN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专业运维团队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endParaRPr lang="en-US" altLang="zh-CN" sz="16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96886" y="337198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想在哪用就在哪用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2588918" y="337198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想怎么用就怎么用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716023" y="3371987"/>
            <a:ext cx="182614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想用几年就用几年</a:t>
            </a:r>
            <a:endParaRPr lang="zh-CN" altLang="en-US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7046180" y="3371987"/>
            <a:ext cx="162095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r>
              <a:rPr lang="zh-CN" altLang="en-US" sz="16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想用就能安全用</a:t>
            </a:r>
            <a:endParaRPr lang="en-US" altLang="zh-CN" sz="16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12345" y="4033954"/>
            <a:ext cx="1638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更协同 更高效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622369" y="4033954"/>
            <a:ext cx="1800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业务处理更灵活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913590" y="4033954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低投入低风险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049012" y="4033954"/>
            <a:ext cx="16385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spcBef>
                <a:spcPts val="600"/>
              </a:spcBef>
              <a:buClr>
                <a:srgbClr val="FFFFFF"/>
              </a:buClr>
              <a:buSzPct val="80000"/>
              <a:defRPr/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更安全 更可靠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同行业产品对比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12" name="表格 11"/>
          <p:cNvGraphicFramePr>
            <a:graphicFrameLocks noGrp="1"/>
          </p:cNvGraphicFramePr>
          <p:nvPr/>
        </p:nvGraphicFramePr>
        <p:xfrm>
          <a:off x="755576" y="663575"/>
          <a:ext cx="7344816" cy="4189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17409"/>
                <a:gridCol w="3527407"/>
              </a:tblGrid>
              <a:tr h="31623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云进销存</a:t>
                      </a:r>
                      <a:endParaRPr lang="zh-CN" altLang="en-US" sz="1200" dirty="0" smtClean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同类型在线进销存产品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/>
                </a:tc>
              </a:tr>
              <a:tr h="316230">
                <a:tc gridSpan="2">
                  <a:txBody>
                    <a:bodyPr/>
                    <a:lstStyle/>
                    <a:p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1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、金蝶</a:t>
                      </a:r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24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年的专业财务管理软件研发背景：</a:t>
                      </a:r>
                      <a:endParaRPr lang="zh-CN" altLang="en-US" sz="1200" b="1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  <a:tc hMerge="1">
                  <a:tcPr/>
                </a:tc>
              </a:tr>
              <a:tr h="501650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 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最准确的成本利润计算</a:t>
                      </a: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：</a:t>
                      </a:r>
                      <a:endParaRPr lang="en-US" altLang="zh-CN" sz="1200" dirty="0" smtClean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 先进先出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法，移动平均法，分仓计算成本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不能选择成本计价方法，不能分仓计算成本利润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</a:tr>
              <a:tr h="501650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 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最全的往来款项核销类型</a:t>
                      </a: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：</a:t>
                      </a:r>
                      <a:endParaRPr lang="en-US" altLang="zh-CN" sz="1200" dirty="0" smtClean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r>
                        <a:rPr lang="en-US" altLang="zh-CN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 </a:t>
                      </a: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应收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应付，预收预付，三角债清晰调节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>
                          <a:latin typeface="微软雅黑" panose="020B0503020204020204" charset="-122"/>
                          <a:ea typeface="微软雅黑" panose="020B0503020204020204" charset="-122"/>
                        </a:rPr>
                        <a:t>一般都不能处理各种调账业务</a:t>
                      </a:r>
                      <a:endParaRPr lang="zh-CN" altLang="en-US" sz="12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</a:tr>
              <a:tr h="316865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</a:t>
                      </a:r>
                      <a:r>
                        <a:rPr lang="en-US" altLang="zh-CN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 </a:t>
                      </a: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业务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数据可直接转化为财务数据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没有标准财务管理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</a:tr>
              <a:tr h="316230">
                <a:tc gridSpan="2">
                  <a:txBody>
                    <a:bodyPr/>
                    <a:lstStyle/>
                    <a:p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2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、特殊行业进销存管理：</a:t>
                      </a:r>
                      <a:endParaRPr lang="zh-CN" altLang="en-US" sz="1200" b="1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  <a:tc hMerge="1">
                  <a:tcPr/>
                </a:tc>
              </a:tr>
              <a:tr h="316230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</a:t>
                      </a: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商品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多辅助属性管理和序列号管理可同时启用；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      </a:t>
                      </a: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商品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  <a:sym typeface="+mn-ea"/>
                        </a:rPr>
                        <a:t>多辅助属性管理和批次保质期管理可同时启用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只能分开管理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</a:tr>
              <a:tr h="316230">
                <a:tc gridSpan="2"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altLang="zh-CN" sz="1200" kern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3</a:t>
                      </a:r>
                      <a:r>
                        <a:rPr lang="zh-CN" altLang="en-US" sz="1200" kern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、金蝶云盘安全的存储空间：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anchor="ctr"/>
                </a:tc>
                <a:tc hMerge="1">
                  <a:tcPr/>
                </a:tc>
              </a:tr>
              <a:tr h="316230"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合同、发票等电子文档可随单据保存，随时查阅</a:t>
                      </a: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；</a:t>
                      </a:r>
                      <a:endParaRPr lang="en-US" altLang="zh-CN" sz="1200" dirty="0" smtClean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r>
                        <a:rPr lang="en-US" altLang="zh-CN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</a:t>
                      </a: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商品</a:t>
                      </a:r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图片云上存储，多端同步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无云盘支撑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</a:tr>
              <a:tr h="373380">
                <a:tc gridSpan="2"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en-US" altLang="zh-CN" sz="1200" kern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4</a:t>
                      </a:r>
                      <a:r>
                        <a:rPr lang="zh-CN" altLang="en-US" sz="1200" kern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、不仅仅是进销存软件：</a:t>
                      </a:r>
                      <a:endParaRPr lang="zh-CN" altLang="en-US" sz="1200" b="1" kern="1200" dirty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anchor="ctr"/>
                </a:tc>
                <a:tc hMerge="1">
                  <a:tcPr/>
                </a:tc>
              </a:tr>
              <a:tr h="316230">
                <a:tc>
                  <a:txBody>
                    <a:bodyPr/>
                    <a:lstStyle/>
                    <a:p>
                      <a:r>
                        <a:rPr lang="en-US" altLang="zh-CN" sz="1200">
                          <a:latin typeface="微软雅黑" panose="020B0503020204020204" charset="-122"/>
                          <a:ea typeface="微软雅黑" panose="020B0503020204020204" charset="-122"/>
                        </a:rPr>
                        <a:t>      </a:t>
                      </a:r>
                      <a:r>
                        <a:rPr lang="zh-CN" altLang="en-US" sz="1200">
                          <a:latin typeface="微软雅黑" panose="020B0503020204020204" charset="-122"/>
                          <a:ea typeface="微软雅黑" panose="020B0503020204020204" charset="-122"/>
                        </a:rPr>
                        <a:t>与金蝶云之家无缝集成，管生意，还管人</a:t>
                      </a:r>
                      <a:endParaRPr lang="zh-CN" altLang="en-US" sz="12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200" dirty="0">
                          <a:latin typeface="微软雅黑" panose="020B0503020204020204" charset="-122"/>
                          <a:ea typeface="微软雅黑" panose="020B0503020204020204" charset="-122"/>
                        </a:rPr>
                        <a:t>仅仅记录数据，不能动态沟通协作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50475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价格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策略（低投入，随心用）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711" y="696101"/>
            <a:ext cx="1656184" cy="408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3052" y="1059582"/>
            <a:ext cx="40543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按用户数进行收费；</a:t>
            </a:r>
            <a:endParaRPr lang="en-US" altLang="zh-CN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购买多年享有优惠：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2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9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折，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3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年和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r>
              <a:rPr lang="zh-CN" alt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折。</a:t>
            </a:r>
            <a:endParaRPr lang="zh-CN" altLang="en-US" sz="1400" dirty="0" smtClean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311353" y="1975782"/>
          <a:ext cx="8521065" cy="119253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926374"/>
                <a:gridCol w="938654"/>
                <a:gridCol w="938654"/>
                <a:gridCol w="1083063"/>
                <a:gridCol w="1083063"/>
                <a:gridCol w="1083063"/>
                <a:gridCol w="1155267"/>
                <a:gridCol w="1313092"/>
              </a:tblGrid>
              <a:tr h="499745">
                <a:tc gridSpan="8">
                  <a:txBody>
                    <a:bodyPr/>
                    <a:lstStyle/>
                    <a:p>
                      <a:pPr algn="l" rtl="0" fontAlgn="base">
                        <a:spcBef>
                          <a:spcPct val="0"/>
                        </a:spcBef>
                        <a:spcAft>
                          <a:spcPct val="0"/>
                        </a:spcAft>
                      </a:pPr>
                      <a:endParaRPr lang="zh-CN" altLang="en-US" sz="1800" b="0" kern="12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38994" marR="38994" marT="38994" marB="38994" anchor="b">
                    <a:solidFill>
                      <a:schemeClr val="bg1"/>
                    </a:solidFill>
                  </a:tcPr>
                </a:tc>
                <a:tc hMerge="1">
                  <a:tcPr>
                    <a:solidFill>
                      <a:schemeClr val="bg1"/>
                    </a:solidFill>
                  </a:tcPr>
                </a:tc>
                <a:tc hMerge="1">
                  <a:tcPr>
                    <a:solidFill>
                      <a:schemeClr val="bg1"/>
                    </a:solidFill>
                  </a:tcPr>
                </a:tc>
                <a:tc hMerge="1">
                  <a:tcPr>
                    <a:solidFill>
                      <a:schemeClr val="bg1"/>
                    </a:solidFill>
                  </a:tcPr>
                </a:tc>
                <a:tc hMerge="1">
                  <a:tcPr/>
                </a:tc>
                <a:tc hMerge="1">
                  <a:tcPr>
                    <a:solidFill>
                      <a:schemeClr val="bg1"/>
                    </a:solidFill>
                  </a:tcPr>
                </a:tc>
                <a:tc hMerge="1">
                  <a:tcPr/>
                </a:tc>
                <a:tc hMerge="1">
                  <a:tcPr/>
                </a:tc>
              </a:tr>
              <a:tr h="693023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价格  </a:t>
                      </a:r>
                      <a:endParaRPr lang="en-US" altLang="zh-CN" sz="1400" kern="1200" dirty="0" smtClean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  <a:p>
                      <a:pPr marL="0" algn="ctr" defTabSz="457200" rtl="0" eaLnBrk="1" latinLnBrk="0" hangingPunct="1"/>
                      <a:r>
                        <a:rPr lang="zh-CN" altLang="en-US" sz="1400" kern="1200" dirty="0" smtClean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 </a:t>
                      </a:r>
                      <a:r>
                        <a:rPr lang="en-US" altLang="zh-CN" sz="1400" kern="1200" dirty="0" smtClean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(</a:t>
                      </a:r>
                      <a:r>
                        <a:rPr lang="zh-CN" altLang="en-US" sz="1400" kern="1200" dirty="0" smtClean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元</a:t>
                      </a:r>
                      <a:r>
                        <a:rPr lang="en-US" altLang="zh-CN" sz="1400" kern="1200" dirty="0" smtClean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/</a:t>
                      </a:r>
                      <a:r>
                        <a:rPr lang="zh-CN" altLang="en-US" sz="1400" kern="1200" dirty="0" smtClean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年</a:t>
                      </a:r>
                      <a:r>
                        <a:rPr lang="en-US" altLang="zh-CN" sz="1400" kern="1200" dirty="0" smtClean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)</a:t>
                      </a:r>
                      <a:endParaRPr lang="zh-CN" altLang="en-US" sz="1400" kern="1200" dirty="0">
                        <a:solidFill>
                          <a:schemeClr val="bg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38994" marR="38994" marT="38994" marB="38994" anchor="ctr">
                    <a:solidFill>
                      <a:srgbClr val="176A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598</a:t>
                      </a:r>
                      <a:endParaRPr lang="zh-CN" altLang="en-US" sz="1400" b="0" kern="1200" dirty="0">
                        <a:solidFill>
                          <a:schemeClr val="lt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66675" marR="66675" marT="66675" marB="66675" anchor="ctr">
                    <a:solidFill>
                      <a:srgbClr val="176A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1098</a:t>
                      </a:r>
                      <a:endParaRPr lang="zh-CN" altLang="en-US" sz="1400" b="0" kern="1200" dirty="0">
                        <a:solidFill>
                          <a:schemeClr val="lt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66675" marR="66675" marT="66675" marB="66675" anchor="ctr">
                    <a:solidFill>
                      <a:srgbClr val="176AD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1598</a:t>
                      </a:r>
                      <a:endParaRPr lang="zh-CN" altLang="en-US" sz="1400" b="0" kern="1200" dirty="0">
                        <a:solidFill>
                          <a:schemeClr val="lt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66675" marR="66675" marT="66675" marB="66675" anchor="ctr">
                    <a:solidFill>
                      <a:srgbClr val="176A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1998</a:t>
                      </a:r>
                      <a:endParaRPr lang="zh-CN" altLang="en-US" sz="1400" b="0" kern="1200" dirty="0">
                        <a:solidFill>
                          <a:schemeClr val="lt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66675" marR="66675" marT="66675" marB="66675" anchor="ctr">
                    <a:solidFill>
                      <a:srgbClr val="176A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2398</a:t>
                      </a:r>
                      <a:endParaRPr lang="zh-CN" altLang="en-US" sz="1400" b="0" kern="1200" dirty="0">
                        <a:solidFill>
                          <a:schemeClr val="lt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66675" marR="66675" marT="66675" marB="66675" anchor="ctr">
                    <a:solidFill>
                      <a:srgbClr val="176A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b="0" kern="1200" dirty="0" smtClean="0">
                          <a:solidFill>
                            <a:schemeClr val="lt1"/>
                          </a:solidFill>
                          <a:effectLst/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2780</a:t>
                      </a:r>
                      <a:endParaRPr lang="zh-CN" altLang="en-US" sz="1400" b="0" kern="1200" dirty="0">
                        <a:solidFill>
                          <a:schemeClr val="lt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66675" marR="66675" marT="66675" marB="66675" anchor="ctr">
                    <a:solidFill>
                      <a:srgbClr val="176AD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kern="1200" dirty="0" smtClean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300</a:t>
                      </a:r>
                      <a:r>
                        <a:rPr lang="zh-CN" altLang="en-US" sz="1400" kern="1200" dirty="0" smtClean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元</a:t>
                      </a:r>
                      <a:r>
                        <a:rPr lang="en-US" altLang="zh-CN" sz="1400" kern="1200" dirty="0" smtClean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/</a:t>
                      </a:r>
                      <a:r>
                        <a:rPr lang="zh-CN" altLang="en-US" sz="1400" kern="1200" dirty="0" smtClean="0">
                          <a:solidFill>
                            <a:schemeClr val="bg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用户</a:t>
                      </a:r>
                      <a:endParaRPr lang="zh-CN" altLang="en-US" sz="1400" b="0" kern="1200" dirty="0">
                        <a:solidFill>
                          <a:schemeClr val="bg1"/>
                        </a:solidFill>
                        <a:effectLst/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66675" marR="66675" marT="66675" marB="66675" anchor="ctr">
                    <a:solidFill>
                      <a:srgbClr val="176AD0"/>
                    </a:solidFill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 rot="10800000" flipV="1">
            <a:off x="312262" y="2106804"/>
            <a:ext cx="877163" cy="368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标准版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267621" y="676309"/>
            <a:ext cx="8608168" cy="2255481"/>
          </a:xfrm>
          <a:prstGeom prst="rect">
            <a:avLst/>
          </a:prstGeom>
          <a:gradFill flip="none" rotWithShape="1">
            <a:gsLst>
              <a:gs pos="100000">
                <a:schemeClr val="bg1">
                  <a:lumMod val="85000"/>
                  <a:alpha val="31000"/>
                </a:schemeClr>
              </a:gs>
              <a:gs pos="0">
                <a:schemeClr val="bg1"/>
              </a:gs>
              <a:gs pos="100000">
                <a:schemeClr val="bg1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15750" y="-2315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服务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保障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4" name="内容占位符 1"/>
          <p:cNvSpPr>
            <a:spLocks noGrp="1"/>
          </p:cNvSpPr>
          <p:nvPr>
            <p:ph idx="4294967295"/>
          </p:nvPr>
        </p:nvSpPr>
        <p:spPr>
          <a:xfrm>
            <a:off x="4064450" y="706975"/>
            <a:ext cx="5368925" cy="230505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客户服务</a:t>
            </a:r>
            <a:r>
              <a:rPr lang="zh-CN" altLang="en-US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热线  </a:t>
            </a:r>
            <a:r>
              <a:rPr lang="en-US" altLang="zh-CN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400-8300-780</a:t>
            </a:r>
            <a:endParaRPr lang="en-US" altLang="zh-CN" sz="24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在线</a:t>
            </a:r>
            <a:r>
              <a:rPr lang="zh-CN" altLang="en-US" sz="2400" b="1" dirty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客户</a:t>
            </a:r>
            <a:r>
              <a:rPr lang="zh-CN" altLang="en-US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咨询  </a:t>
            </a:r>
            <a:r>
              <a:rPr lang="en-US" altLang="zh-CN" sz="2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</a:rPr>
              <a:t>400-8300-755</a:t>
            </a:r>
            <a:endParaRPr lang="en-US" altLang="zh-CN" sz="24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63000"/>
                      <a:sat val="105000"/>
                    </a:schemeClr>
                  </a:gs>
                  <a:gs pos="90000">
                    <a:schemeClr val="accent1">
                      <a:shade val="50000"/>
                      <a:satMod val="100000"/>
                    </a:scheme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7621" y="662459"/>
            <a:ext cx="2267214" cy="194421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88650">
            <a:off x="2275784" y="773803"/>
            <a:ext cx="1251757" cy="12517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067944" y="1845326"/>
            <a:ext cx="3096344" cy="82541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 defTabSz="457200">
              <a:lnSpc>
                <a:spcPct val="150000"/>
              </a:lnSpc>
              <a:spcBef>
                <a:spcPct val="20000"/>
              </a:spcBef>
              <a:buSzPct val="70000"/>
            </a:pPr>
            <a:r>
              <a:rPr kumimoji="1" lang="en-US" altLang="zh-CN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7*</a:t>
            </a:r>
            <a:r>
              <a:rPr kumimoji="1" lang="en-US" altLang="zh-CN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12</a:t>
            </a:r>
            <a:r>
              <a:rPr kumimoji="1" lang="zh-CN" alt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微软雅黑" panose="020B0503020204020204" charset="-122"/>
                <a:ea typeface="微软雅黑" panose="020B0503020204020204" charset="-122"/>
              </a:rPr>
              <a:t>小时</a:t>
            </a:r>
            <a:endParaRPr lang="zh-CN" altLang="en-US" sz="36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354701" y="3147814"/>
            <a:ext cx="6414134" cy="1196415"/>
            <a:chOff x="1076901" y="3147814"/>
            <a:chExt cx="6414134" cy="1196415"/>
          </a:xfrm>
        </p:grpSpPr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87624" y="3147814"/>
              <a:ext cx="807420" cy="807420"/>
            </a:xfrm>
            <a:prstGeom prst="rect">
              <a:avLst/>
            </a:prstGeom>
          </p:spPr>
        </p:pic>
        <p:sp>
          <p:nvSpPr>
            <p:cNvPr id="7" name="矩形 6"/>
            <p:cNvSpPr/>
            <p:nvPr/>
          </p:nvSpPr>
          <p:spPr>
            <a:xfrm>
              <a:off x="1076901" y="4029478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在线客服</a:t>
              </a:r>
              <a:endParaRPr lang="en-US" altLang="zh-CN" sz="140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88283" y="3332145"/>
              <a:ext cx="691629" cy="623089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88024" y="3163258"/>
              <a:ext cx="863984" cy="863984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43641" y="3225007"/>
              <a:ext cx="791976" cy="791976"/>
            </a:xfrm>
            <a:prstGeom prst="rect">
              <a:avLst/>
            </a:prstGeom>
          </p:spPr>
        </p:pic>
        <p:sp>
          <p:nvSpPr>
            <p:cNvPr id="17" name="矩形 16"/>
            <p:cNvSpPr/>
            <p:nvPr/>
          </p:nvSpPr>
          <p:spPr>
            <a:xfrm>
              <a:off x="2987824" y="4028625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论坛</a:t>
              </a:r>
              <a:r>
                <a:rPr lang="zh-CN" altLang="en-US" sz="1400" dirty="0">
                  <a:solidFill>
                    <a:schemeClr val="bg2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交流</a:t>
              </a:r>
              <a:endPara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810104" y="4036452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云端升级</a:t>
              </a:r>
              <a:endPara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6588224" y="4036452"/>
              <a:ext cx="90281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25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专业运维</a:t>
              </a:r>
              <a:endParaRPr lang="zh-CN" altLang="en-US" sz="1400" dirty="0">
                <a:solidFill>
                  <a:schemeClr val="bg2">
                    <a:lumMod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3"/>
          <p:cNvSpPr txBox="1">
            <a:spLocks noChangeArrowheads="1"/>
          </p:cNvSpPr>
          <p:nvPr/>
        </p:nvSpPr>
        <p:spPr bwMode="auto">
          <a:xfrm>
            <a:off x="3862437" y="2504544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第四部分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4" name="直线连接符 19"/>
          <p:cNvCxnSpPr/>
          <p:nvPr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文本框 14"/>
          <p:cNvSpPr txBox="1"/>
          <p:nvPr/>
        </p:nvSpPr>
        <p:spPr>
          <a:xfrm>
            <a:off x="2413525" y="17282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chemeClr val="bg1"/>
                </a:solidFill>
                <a:ea typeface="微软雅黑" panose="020B0503020204020204" charset="-122"/>
              </a:rPr>
              <a:t>产品介绍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1" name="图片 10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任意多边形 15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5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49300" y="1155258"/>
            <a:ext cx="1930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sz="2800" dirty="0" smtClean="0"/>
              <a:t>CONTENTS</a:t>
            </a:r>
            <a:endParaRPr kumimoji="1" lang="zh-CN" altLang="en-US" sz="2800" dirty="0"/>
          </a:p>
        </p:txBody>
      </p:sp>
      <p:cxnSp>
        <p:nvCxnSpPr>
          <p:cNvPr id="6" name="直线连接符 5"/>
          <p:cNvCxnSpPr/>
          <p:nvPr/>
        </p:nvCxnSpPr>
        <p:spPr>
          <a:xfrm>
            <a:off x="863600" y="1843578"/>
            <a:ext cx="482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pSp>
        <p:nvGrpSpPr>
          <p:cNvPr id="15" name="组 14"/>
          <p:cNvGrpSpPr/>
          <p:nvPr/>
        </p:nvGrpSpPr>
        <p:grpSpPr>
          <a:xfrm>
            <a:off x="771000" y="1942658"/>
            <a:ext cx="3077419" cy="338554"/>
            <a:chOff x="800100" y="1896358"/>
            <a:chExt cx="3077419" cy="338554"/>
          </a:xfrm>
        </p:grpSpPr>
        <p:sp>
          <p:nvSpPr>
            <p:cNvPr id="8" name="文本框 7"/>
            <p:cNvSpPr txBox="1"/>
            <p:nvPr/>
          </p:nvSpPr>
          <p:spPr>
            <a:xfrm>
              <a:off x="800100" y="1896358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 smtClean="0">
                  <a:ea typeface="微软雅黑" panose="020B0503020204020204" charset="-122"/>
                </a:rPr>
                <a:t>第一部分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  <p:cxnSp>
          <p:nvCxnSpPr>
            <p:cNvPr id="10" name="直线连接符 9"/>
            <p:cNvCxnSpPr/>
            <p:nvPr/>
          </p:nvCxnSpPr>
          <p:spPr>
            <a:xfrm>
              <a:off x="1892300" y="1947158"/>
              <a:ext cx="0" cy="23724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2" name="文本框 11"/>
            <p:cNvSpPr txBox="1"/>
            <p:nvPr/>
          </p:nvSpPr>
          <p:spPr>
            <a:xfrm>
              <a:off x="2031999" y="1896358"/>
              <a:ext cx="18455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>
                  <a:ea typeface="微软雅黑" panose="020B0503020204020204" charset="-122"/>
                </a:rPr>
                <a:t>产品概览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</p:grpSp>
      <p:grpSp>
        <p:nvGrpSpPr>
          <p:cNvPr id="17" name="组 16"/>
          <p:cNvGrpSpPr/>
          <p:nvPr/>
        </p:nvGrpSpPr>
        <p:grpSpPr>
          <a:xfrm>
            <a:off x="771000" y="2408788"/>
            <a:ext cx="3320487" cy="338554"/>
            <a:chOff x="800100" y="1896358"/>
            <a:chExt cx="3320487" cy="338554"/>
          </a:xfrm>
        </p:grpSpPr>
        <p:sp>
          <p:nvSpPr>
            <p:cNvPr id="18" name="文本框 17"/>
            <p:cNvSpPr txBox="1"/>
            <p:nvPr/>
          </p:nvSpPr>
          <p:spPr>
            <a:xfrm>
              <a:off x="800100" y="1896358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 smtClean="0">
                  <a:ea typeface="微软雅黑" panose="020B0503020204020204" charset="-122"/>
                </a:rPr>
                <a:t>第二部分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  <p:cxnSp>
          <p:nvCxnSpPr>
            <p:cNvPr id="19" name="直线连接符 18"/>
            <p:cNvCxnSpPr/>
            <p:nvPr/>
          </p:nvCxnSpPr>
          <p:spPr>
            <a:xfrm>
              <a:off x="1892300" y="1947158"/>
              <a:ext cx="0" cy="23724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文本框 19"/>
            <p:cNvSpPr txBox="1"/>
            <p:nvPr/>
          </p:nvSpPr>
          <p:spPr>
            <a:xfrm>
              <a:off x="2031999" y="1896358"/>
              <a:ext cx="208858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>
                  <a:ea typeface="微软雅黑" panose="020B0503020204020204" charset="-122"/>
                </a:rPr>
                <a:t>客户定位</a:t>
              </a:r>
              <a:r>
                <a:rPr kumimoji="1" lang="en-US" altLang="zh-CN" sz="1600" dirty="0">
                  <a:ea typeface="微软雅黑" panose="020B0503020204020204" charset="-122"/>
                </a:rPr>
                <a:t>&amp;</a:t>
              </a:r>
              <a:r>
                <a:rPr kumimoji="1" lang="zh-CN" altLang="en-US" sz="1600" dirty="0">
                  <a:ea typeface="微软雅黑" panose="020B0503020204020204" charset="-122"/>
                </a:rPr>
                <a:t>价值点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</p:grpSp>
      <p:grpSp>
        <p:nvGrpSpPr>
          <p:cNvPr id="21" name="组 20"/>
          <p:cNvGrpSpPr/>
          <p:nvPr/>
        </p:nvGrpSpPr>
        <p:grpSpPr>
          <a:xfrm>
            <a:off x="771000" y="2874918"/>
            <a:ext cx="2741752" cy="338554"/>
            <a:chOff x="800100" y="1896358"/>
            <a:chExt cx="2741752" cy="338554"/>
          </a:xfrm>
        </p:grpSpPr>
        <p:sp>
          <p:nvSpPr>
            <p:cNvPr id="22" name="文本框 21"/>
            <p:cNvSpPr txBox="1"/>
            <p:nvPr/>
          </p:nvSpPr>
          <p:spPr>
            <a:xfrm>
              <a:off x="800100" y="1896358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 smtClean="0">
                  <a:ea typeface="微软雅黑" panose="020B0503020204020204" charset="-122"/>
                </a:rPr>
                <a:t>第三部分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  <p:cxnSp>
          <p:nvCxnSpPr>
            <p:cNvPr id="23" name="直线连接符 22"/>
            <p:cNvCxnSpPr/>
            <p:nvPr/>
          </p:nvCxnSpPr>
          <p:spPr>
            <a:xfrm>
              <a:off x="1892300" y="1947158"/>
              <a:ext cx="0" cy="23724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文本框 23"/>
            <p:cNvSpPr txBox="1"/>
            <p:nvPr/>
          </p:nvSpPr>
          <p:spPr>
            <a:xfrm>
              <a:off x="2031999" y="1896358"/>
              <a:ext cx="15098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>
                  <a:ea typeface="微软雅黑" panose="020B0503020204020204" charset="-122"/>
                </a:rPr>
                <a:t>产品优势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</p:grpSp>
      <p:cxnSp>
        <p:nvCxnSpPr>
          <p:cNvPr id="29" name="直线连接符 28"/>
          <p:cNvCxnSpPr/>
          <p:nvPr/>
        </p:nvCxnSpPr>
        <p:spPr>
          <a:xfrm>
            <a:off x="863600" y="4243386"/>
            <a:ext cx="4826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矩形 34"/>
          <p:cNvSpPr/>
          <p:nvPr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/>
          <p:nvPr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31" name="图片 30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32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5" name="组 20"/>
          <p:cNvGrpSpPr/>
          <p:nvPr/>
        </p:nvGrpSpPr>
        <p:grpSpPr>
          <a:xfrm>
            <a:off x="771000" y="3341047"/>
            <a:ext cx="2741752" cy="338554"/>
            <a:chOff x="800100" y="1896358"/>
            <a:chExt cx="2741752" cy="338554"/>
          </a:xfrm>
        </p:grpSpPr>
        <p:sp>
          <p:nvSpPr>
            <p:cNvPr id="26" name="文本框 21"/>
            <p:cNvSpPr txBox="1"/>
            <p:nvPr/>
          </p:nvSpPr>
          <p:spPr>
            <a:xfrm>
              <a:off x="800100" y="1896358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 smtClean="0">
                  <a:ea typeface="微软雅黑" panose="020B0503020204020204" charset="-122"/>
                </a:rPr>
                <a:t>第</a:t>
              </a:r>
              <a:r>
                <a:rPr kumimoji="1" lang="zh-CN" altLang="en-US" sz="1600" dirty="0">
                  <a:ea typeface="微软雅黑" panose="020B0503020204020204" charset="-122"/>
                </a:rPr>
                <a:t>四</a:t>
              </a:r>
              <a:r>
                <a:rPr kumimoji="1" lang="zh-CN" altLang="en-US" sz="1600" dirty="0" smtClean="0">
                  <a:ea typeface="微软雅黑" panose="020B0503020204020204" charset="-122"/>
                </a:rPr>
                <a:t>部分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  <p:cxnSp>
          <p:nvCxnSpPr>
            <p:cNvPr id="27" name="直线连接符 22"/>
            <p:cNvCxnSpPr/>
            <p:nvPr/>
          </p:nvCxnSpPr>
          <p:spPr>
            <a:xfrm>
              <a:off x="1892300" y="1947158"/>
              <a:ext cx="0" cy="23724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文本框 23"/>
            <p:cNvSpPr txBox="1"/>
            <p:nvPr/>
          </p:nvSpPr>
          <p:spPr>
            <a:xfrm>
              <a:off x="2031999" y="1896358"/>
              <a:ext cx="15098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>
                  <a:ea typeface="微软雅黑" panose="020B0503020204020204" charset="-122"/>
                </a:rPr>
                <a:t>产品介绍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</p:grpSp>
      <p:grpSp>
        <p:nvGrpSpPr>
          <p:cNvPr id="33" name="组 20"/>
          <p:cNvGrpSpPr/>
          <p:nvPr/>
        </p:nvGrpSpPr>
        <p:grpSpPr>
          <a:xfrm>
            <a:off x="771000" y="3807176"/>
            <a:ext cx="2741752" cy="338554"/>
            <a:chOff x="800100" y="1896358"/>
            <a:chExt cx="2741752" cy="338554"/>
          </a:xfrm>
        </p:grpSpPr>
        <p:sp>
          <p:nvSpPr>
            <p:cNvPr id="34" name="文本框 21"/>
            <p:cNvSpPr txBox="1"/>
            <p:nvPr/>
          </p:nvSpPr>
          <p:spPr>
            <a:xfrm>
              <a:off x="800100" y="1896358"/>
              <a:ext cx="10668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 smtClean="0">
                  <a:ea typeface="微软雅黑" panose="020B0503020204020204" charset="-122"/>
                </a:rPr>
                <a:t>第五部分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  <p:cxnSp>
          <p:nvCxnSpPr>
            <p:cNvPr id="36" name="直线连接符 22"/>
            <p:cNvCxnSpPr/>
            <p:nvPr/>
          </p:nvCxnSpPr>
          <p:spPr>
            <a:xfrm>
              <a:off x="1892300" y="1947158"/>
              <a:ext cx="0" cy="237242"/>
            </a:xfrm>
            <a:prstGeom prst="line">
              <a:avLst/>
            </a:prstGeom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7" name="文本框 23"/>
            <p:cNvSpPr txBox="1"/>
            <p:nvPr/>
          </p:nvSpPr>
          <p:spPr>
            <a:xfrm>
              <a:off x="2031999" y="1896358"/>
              <a:ext cx="150985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zh-CN" altLang="en-US" sz="1600" dirty="0">
                  <a:ea typeface="微软雅黑" panose="020B0503020204020204" charset="-122"/>
                </a:rPr>
                <a:t>客户案例</a:t>
              </a:r>
              <a:endParaRPr kumimoji="1" lang="zh-CN" altLang="en-US" sz="1600" dirty="0"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新手导航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>
              <a:solidFill>
                <a:srgbClr val="3399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599" y="1519808"/>
            <a:ext cx="6850300" cy="2952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内容占位符 7"/>
          <p:cNvSpPr txBox="1"/>
          <p:nvPr/>
        </p:nvSpPr>
        <p:spPr>
          <a:xfrm>
            <a:off x="987598" y="737197"/>
            <a:ext cx="6850301" cy="720080"/>
          </a:xfrm>
          <a:prstGeom prst="rect">
            <a:avLst/>
          </a:prstGeom>
          <a:ln w="3175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42900" indent="-3429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2"/>
              </a:buBlip>
              <a:defRPr kumimoji="1" lang="zh-CN" altLang="en-US"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742950" indent="-28575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–"/>
              <a:defRPr kumimoji="1" lang="zh-CN" altLang="en-US"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2pPr>
            <a:lvl3pPr marL="11430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•"/>
              <a:defRPr kumimoji="1" lang="zh-CN" altLang="en-US" sz="16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3pPr>
            <a:lvl4pPr marL="16002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–"/>
              <a:defRPr kumimoji="1" lang="zh-CN" altLang="en-US" sz="1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4pPr>
            <a:lvl5pPr marL="20574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kumimoji="1" lang="zh-CN" altLang="en-US" sz="1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导向</a:t>
            </a: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式</a:t>
            </a: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操作，易理解不繁杂；</a:t>
            </a:r>
            <a:endParaRPr lang="en-US" altLang="zh-CN" sz="14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zh-CN" altLang="en-US" sz="14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流程清晰，便捷录入；</a:t>
            </a:r>
            <a:endParaRPr lang="en-US" altLang="zh-CN" sz="14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设置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-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权限设置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3" name="Picture 4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131590"/>
            <a:ext cx="5544617" cy="30367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>
              <a:solidFill>
                <a:srgbClr val="3399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229955" y="1635646"/>
            <a:ext cx="2185214" cy="276999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对用户可使用的功能模块授权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6" name="肘形连接符 25"/>
          <p:cNvCxnSpPr>
            <a:stCxn id="25" idx="1"/>
          </p:cNvCxnSpPr>
          <p:nvPr/>
        </p:nvCxnSpPr>
        <p:spPr>
          <a:xfrm rot="10800000" flipV="1">
            <a:off x="4062651" y="1774146"/>
            <a:ext cx="2167304" cy="293548"/>
          </a:xfrm>
          <a:prstGeom prst="bentConnector3">
            <a:avLst>
              <a:gd name="adj1" fmla="val 99662"/>
            </a:avLst>
          </a:prstGeom>
          <a:ln w="12700">
            <a:tailEnd type="triangl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4499992" y="2283718"/>
            <a:ext cx="648072" cy="0"/>
          </a:xfrm>
          <a:prstGeom prst="line">
            <a:avLst/>
          </a:prstGeom>
          <a:ln w="19050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3707904" y="4111727"/>
            <a:ext cx="3672408" cy="646331"/>
          </a:xfrm>
          <a:prstGeom prst="rect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对用户能获取的数据进行授权，比如销售仅能看到自己的客户信息和销售数据。</a:t>
            </a:r>
            <a:endParaRPr lang="zh-CN" altLang="en-US" sz="12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29" name="直接箭头连接符 28"/>
          <p:cNvCxnSpPr/>
          <p:nvPr/>
        </p:nvCxnSpPr>
        <p:spPr>
          <a:xfrm>
            <a:off x="4775667" y="2283718"/>
            <a:ext cx="0" cy="1828008"/>
          </a:xfrm>
          <a:prstGeom prst="straightConnector1">
            <a:avLst/>
          </a:prstGeom>
          <a:ln w="12700">
            <a:headEnd type="triangle"/>
            <a:tailEnd type="non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cxnSp>
        <p:nvCxnSpPr>
          <p:cNvPr id="31" name="直接连接符 30"/>
          <p:cNvCxnSpPr/>
          <p:nvPr/>
        </p:nvCxnSpPr>
        <p:spPr>
          <a:xfrm>
            <a:off x="3779912" y="2067694"/>
            <a:ext cx="720080" cy="0"/>
          </a:xfrm>
          <a:prstGeom prst="line">
            <a:avLst/>
          </a:prstGeom>
          <a:ln w="1270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pic>
        <p:nvPicPr>
          <p:cNvPr id="32" name="图片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29985" y="2095500"/>
            <a:ext cx="2637790" cy="1876425"/>
          </a:xfrm>
          <a:prstGeom prst="rect">
            <a:avLst/>
          </a:prstGeom>
        </p:spPr>
      </p:pic>
      <p:cxnSp>
        <p:nvCxnSpPr>
          <p:cNvPr id="33" name="直接箭头连接符 32"/>
          <p:cNvCxnSpPr/>
          <p:nvPr/>
        </p:nvCxnSpPr>
        <p:spPr>
          <a:xfrm flipH="1">
            <a:off x="4775835" y="2931795"/>
            <a:ext cx="2388235" cy="4445"/>
          </a:xfrm>
          <a:prstGeom prst="straightConnector1">
            <a:avLst/>
          </a:prstGeom>
          <a:ln w="12700">
            <a:headEnd type="triangle"/>
            <a:tailEnd type="none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cxnSp>
      <p:sp>
        <p:nvSpPr>
          <p:cNvPr id="9" name="矩形 8"/>
          <p:cNvSpPr/>
          <p:nvPr/>
        </p:nvSpPr>
        <p:spPr>
          <a:xfrm>
            <a:off x="1136409" y="662853"/>
            <a:ext cx="5296884" cy="307777"/>
          </a:xfrm>
          <a:prstGeom prst="rect">
            <a:avLst/>
          </a:prstGeom>
          <a:ln w="3175">
            <a:solidFill>
              <a:srgbClr val="FF0000"/>
            </a:solidFill>
            <a:prstDash val="solid"/>
          </a:ln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灵活的权限分配机制，使每个人都能各司其职。</a:t>
            </a:r>
            <a:endParaRPr lang="zh-CN" altLang="en-US" sz="14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设置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——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系统参数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741915"/>
            <a:ext cx="3107310" cy="389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831" y="749591"/>
            <a:ext cx="6122649" cy="3884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sp>
        <p:nvSpPr>
          <p:cNvPr id="15" name="内容占位符 7"/>
          <p:cNvSpPr txBox="1"/>
          <p:nvPr/>
        </p:nvSpPr>
        <p:spPr>
          <a:xfrm>
            <a:off x="899592" y="3950970"/>
            <a:ext cx="7152387" cy="1068705"/>
          </a:xfrm>
          <a:prstGeom prst="rect">
            <a:avLst/>
          </a:prstGeom>
          <a:ln w="3175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87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基础参数：录入公司资料，设置系统基本参数；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功能参数：根据实际业务场景，勾选业务流程参数和行业特征参数。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存货计价方法选择、是否启用分仓核算，决定报表数据的计算；</a:t>
            </a:r>
            <a:endParaRPr lang="zh-CN" altLang="en-US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是否启用辅助属性，序列号，批次保质期管理，决定商品管理的内容。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"/>
          <p:cNvSpPr txBox="1"/>
          <p:nvPr/>
        </p:nvSpPr>
        <p:spPr>
          <a:xfrm>
            <a:off x="152013" y="27004"/>
            <a:ext cx="3933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资料</a:t>
            </a:r>
            <a:r>
              <a:rPr kumimoji="1" lang="en-US" altLang="zh-CN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—</a:t>
            </a:r>
            <a:r>
              <a:rPr kumimoji="1"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商品录入</a:t>
            </a:r>
            <a:endParaRPr kumimoji="1"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18" name="图片 17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23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890" y="627534"/>
            <a:ext cx="5903763" cy="429871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9999"/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6949578" y="627534"/>
          <a:ext cx="1366838" cy="38226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6838"/>
              </a:tblGrid>
              <a:tr h="756138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商品管理</a:t>
                      </a:r>
                      <a:endParaRPr lang="en-US" altLang="zh-CN" sz="1800" b="0" dirty="0" smtClean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  <a:p>
                      <a:pPr algn="ctr"/>
                      <a:r>
                        <a:rPr lang="zh-CN" altLang="en-US" sz="1800" b="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支持功能</a:t>
                      </a:r>
                      <a:endParaRPr lang="zh-CN" altLang="en-US" sz="1800" b="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rgbClr val="FF9933"/>
                    </a:solidFill>
                  </a:tcPr>
                </a:tc>
              </a:tr>
              <a:tr h="438080"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条码管理</a:t>
                      </a:r>
                      <a:endParaRPr lang="zh-CN" altLang="en-US" sz="16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8080"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多计量单位</a:t>
                      </a:r>
                      <a:endParaRPr lang="zh-CN" altLang="en-US" sz="16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</a:tr>
              <a:tr h="43808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6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价格策略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8080"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商品图片</a:t>
                      </a:r>
                      <a:endParaRPr lang="zh-CN" altLang="en-US" sz="16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</a:tr>
              <a:tr h="438080"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库存预警</a:t>
                      </a:r>
                      <a:endParaRPr lang="zh-CN" altLang="en-US" sz="16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38080"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多辅助属性</a:t>
                      </a:r>
                      <a:endParaRPr lang="zh-CN" altLang="en-US" sz="16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</a:tr>
              <a:tr h="438080">
                <a:tc>
                  <a:txBody>
                    <a:bodyPr/>
                    <a:lstStyle/>
                    <a:p>
                      <a:r>
                        <a:rPr lang="zh-CN" altLang="en-US" sz="16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期初库存</a:t>
                      </a:r>
                      <a:endParaRPr lang="zh-CN" altLang="en-US" sz="16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购货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397401" y="1656238"/>
            <a:ext cx="8439814" cy="3291476"/>
            <a:chOff x="397401" y="1586787"/>
            <a:chExt cx="8439814" cy="3291476"/>
          </a:xfrm>
        </p:grpSpPr>
        <p:pic>
          <p:nvPicPr>
            <p:cNvPr id="13" name="Picture 3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401" y="1586787"/>
              <a:ext cx="8439814" cy="32914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矩形 13"/>
            <p:cNvSpPr/>
            <p:nvPr/>
          </p:nvSpPr>
          <p:spPr>
            <a:xfrm>
              <a:off x="4680012" y="4155926"/>
              <a:ext cx="1044115" cy="254038"/>
            </a:xfrm>
            <a:prstGeom prst="rect">
              <a:avLst/>
            </a:prstGeom>
            <a:noFill/>
            <a:ln w="15875">
              <a:solidFill>
                <a:srgbClr val="FF99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1043608" y="4409964"/>
              <a:ext cx="2304256" cy="254038"/>
            </a:xfrm>
            <a:prstGeom prst="rect">
              <a:avLst/>
            </a:prstGeom>
            <a:noFill/>
            <a:ln w="15875">
              <a:solidFill>
                <a:srgbClr val="FF99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6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sp>
        <p:nvSpPr>
          <p:cNvPr id="17" name="内容占位符 7"/>
          <p:cNvSpPr txBox="1"/>
          <p:nvPr/>
        </p:nvSpPr>
        <p:spPr>
          <a:xfrm>
            <a:off x="1459990" y="595594"/>
            <a:ext cx="5829935" cy="1012825"/>
          </a:xfrm>
          <a:prstGeom prst="rect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87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系统提供购货订单、购货单和购货退货单，可开启审核；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能处理现购、赊购业务</a:t>
            </a:r>
            <a:endParaRPr lang="en-US" altLang="zh-CN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支持“以销定购”业务，提供“智能补货” 功能；</a:t>
            </a:r>
            <a:endParaRPr lang="zh-CN" altLang="en-US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能处理采购费用分摊入商品成本</a:t>
            </a:r>
            <a:endParaRPr lang="zh-CN" altLang="en-US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可扫描录单，自定义单据编码规则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销货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405755" y="1707654"/>
            <a:ext cx="8270701" cy="3176392"/>
            <a:chOff x="405755" y="1707654"/>
            <a:chExt cx="8270701" cy="3176392"/>
          </a:xfrm>
        </p:grpSpPr>
        <p:pic>
          <p:nvPicPr>
            <p:cNvPr id="13" name="Picture 4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5755" y="1707654"/>
              <a:ext cx="8270701" cy="31763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矩形 13"/>
            <p:cNvSpPr/>
            <p:nvPr/>
          </p:nvSpPr>
          <p:spPr>
            <a:xfrm>
              <a:off x="4283969" y="2715766"/>
              <a:ext cx="792088" cy="508076"/>
            </a:xfrm>
            <a:prstGeom prst="rect">
              <a:avLst/>
            </a:prstGeom>
            <a:noFill/>
            <a:ln w="15875">
              <a:solidFill>
                <a:srgbClr val="FF99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sp>
        <p:nvSpPr>
          <p:cNvPr id="16" name="内容占位符 7"/>
          <p:cNvSpPr txBox="1"/>
          <p:nvPr/>
        </p:nvSpPr>
        <p:spPr>
          <a:xfrm>
            <a:off x="1535505" y="554588"/>
            <a:ext cx="5988050" cy="1151900"/>
          </a:xfrm>
          <a:prstGeom prst="rect">
            <a:avLst/>
          </a:prstGeom>
          <a:ln w="3175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87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系统提供销货订单、销货单和销货退货单，可开启审核；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能处理现销、赊销业务</a:t>
            </a:r>
            <a:endParaRPr lang="zh-CN" altLang="en-US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支持“价格记忆” ，提供税金计算，“销售开票” 功能。</a:t>
            </a:r>
            <a:endParaRPr lang="zh-CN" altLang="en-US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能同步记录销售费用、为客户代垫费用；</a:t>
            </a:r>
            <a:endParaRPr lang="zh-CN" altLang="en-US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可设置为自动收款</a:t>
            </a:r>
            <a:endParaRPr lang="zh-CN" altLang="en-US" sz="14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defRPr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可上传单据附件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仓库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301107"/>
            <a:ext cx="8352929" cy="3589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sp>
        <p:nvSpPr>
          <p:cNvPr id="14" name="内容占位符 7"/>
          <p:cNvSpPr txBox="1"/>
          <p:nvPr/>
        </p:nvSpPr>
        <p:spPr>
          <a:xfrm>
            <a:off x="1903588" y="595001"/>
            <a:ext cx="5040559" cy="648072"/>
          </a:xfrm>
          <a:prstGeom prst="rect">
            <a:avLst/>
          </a:prstGeom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提供其他出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入库单、调拨单、组装</a:t>
            </a:r>
            <a:r>
              <a:rPr lang="en-US" altLang="zh-CN" sz="1400" dirty="0" smtClean="0"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400" dirty="0" smtClean="0">
                <a:latin typeface="微软雅黑" panose="020B0503020204020204" charset="-122"/>
                <a:ea typeface="微软雅黑" panose="020B0503020204020204" charset="-122"/>
              </a:rPr>
              <a:t>拆卸单、成本调整单和普通商品盘点，序列号商品盘点功能。</a:t>
            </a:r>
            <a:endParaRPr lang="zh-CN" altLang="en-US" sz="14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资金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611560" y="1059582"/>
            <a:ext cx="7416824" cy="3311487"/>
            <a:chOff x="611560" y="1131590"/>
            <a:chExt cx="7416824" cy="3311487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>
            <a:blip r:embed="rId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131590"/>
              <a:ext cx="7416824" cy="33114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4" name="矩形 13"/>
            <p:cNvSpPr/>
            <p:nvPr/>
          </p:nvSpPr>
          <p:spPr>
            <a:xfrm>
              <a:off x="7380312" y="2859782"/>
              <a:ext cx="576064" cy="216025"/>
            </a:xfrm>
            <a:prstGeom prst="rect">
              <a:avLst/>
            </a:prstGeom>
            <a:noFill/>
            <a:ln w="15875">
              <a:solidFill>
                <a:srgbClr val="FF99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endParaRPr lang="zh-CN" altLang="en-US" sz="1400" dirty="0" smtClean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15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sp>
        <p:nvSpPr>
          <p:cNvPr id="16" name="内容占位符 7"/>
          <p:cNvSpPr txBox="1"/>
          <p:nvPr/>
        </p:nvSpPr>
        <p:spPr>
          <a:xfrm>
            <a:off x="1914867" y="665045"/>
            <a:ext cx="5465445" cy="1286510"/>
          </a:xfrm>
          <a:prstGeom prst="rect">
            <a:avLst/>
          </a:prstGeom>
          <a:ln w="3175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 fontScale="875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收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付款单：可处理预收预付，及抵应收应付款</a:t>
            </a:r>
            <a:endParaRPr lang="zh-CN" altLang="en-US" sz="14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核销单：处理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种常用的往来核销业务</a:t>
            </a:r>
            <a:endParaRPr lang="zh-CN" altLang="en-US" sz="14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资金转账：存款取款，银行转账</a:t>
            </a:r>
            <a:endParaRPr lang="zh-CN" altLang="en-US" sz="1400" dirty="0" smtClean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其他收入</a:t>
            </a:r>
            <a:r>
              <a:rPr lang="en-US" altLang="zh-CN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支出：记录企业其他收支类项目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066428"/>
            <a:ext cx="578800" cy="3358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435846"/>
            <a:ext cx="7416824" cy="1470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>
          <a:xfrm>
            <a:off x="2483768" y="3795886"/>
            <a:ext cx="720080" cy="1008112"/>
          </a:xfrm>
          <a:prstGeom prst="rect">
            <a:avLst/>
          </a:prstGeom>
          <a:noFill/>
          <a:ln w="15875">
            <a:solidFill>
              <a:srgbClr val="FF99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-2214" y="-8413"/>
            <a:ext cx="9146214" cy="470944"/>
          </a:xfrm>
          <a:prstGeom prst="rect">
            <a:avLst/>
          </a:prstGeom>
          <a:solidFill>
            <a:srgbClr val="176A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"/>
          <p:cNvSpPr txBox="1"/>
          <p:nvPr/>
        </p:nvSpPr>
        <p:spPr>
          <a:xfrm>
            <a:off x="152013" y="27004"/>
            <a:ext cx="39338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sz="20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报表</a:t>
            </a:r>
            <a:endParaRPr kumimoji="1"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6389414" y="-13544"/>
            <a:ext cx="2673563" cy="432181"/>
            <a:chOff x="325421" y="193571"/>
            <a:chExt cx="3556294" cy="574874"/>
          </a:xfrm>
        </p:grpSpPr>
        <p:pic>
          <p:nvPicPr>
            <p:cNvPr id="18" name="图片 17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23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11" name="表格 10"/>
          <p:cNvGraphicFramePr>
            <a:graphicFrameLocks noGrp="1"/>
          </p:cNvGraphicFramePr>
          <p:nvPr/>
        </p:nvGraphicFramePr>
        <p:xfrm>
          <a:off x="899592" y="784912"/>
          <a:ext cx="7488832" cy="38030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872208"/>
                <a:gridCol w="1872208"/>
                <a:gridCol w="1872208"/>
              </a:tblGrid>
              <a:tr h="32526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采购</a:t>
                      </a:r>
                      <a:endParaRPr lang="zh-CN" altLang="en-US" sz="1800" b="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销售</a:t>
                      </a:r>
                      <a:endParaRPr lang="zh-CN" altLang="en-US" sz="1800" b="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仓库</a:t>
                      </a:r>
                      <a:endParaRPr lang="zh-CN" altLang="en-US" sz="1800" b="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>
                    <a:solidFill>
                      <a:srgbClr val="FF99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b="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资金</a:t>
                      </a:r>
                      <a:endParaRPr lang="zh-CN" altLang="en-US" sz="1800" b="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>
                    <a:solidFill>
                      <a:srgbClr val="FF9933"/>
                    </a:solidFill>
                  </a:tcPr>
                </a:tc>
              </a:tr>
              <a:tr h="44960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采购订单跟踪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销售订单跟踪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商品库存余额表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现金银行报表</a:t>
                      </a:r>
                      <a:endParaRPr lang="en-US" altLang="zh-CN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8666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采购明细表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销售明细表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商品收发明细表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应付账款明细表</a:t>
                      </a:r>
                      <a:endParaRPr lang="en-US" altLang="zh-CN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</a:tr>
              <a:tr h="48666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采购汇总表</a:t>
                      </a:r>
                      <a:endParaRPr lang="en-US" altLang="zh-CN" sz="1200" kern="1200" dirty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销售汇总表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商品收发汇总表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应收账款明细表</a:t>
                      </a:r>
                      <a:endParaRPr lang="en-US" altLang="zh-CN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9371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000" kern="120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（按商品</a:t>
                      </a:r>
                      <a:r>
                        <a:rPr lang="en-US" altLang="zh-CN" sz="1000" kern="120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/</a:t>
                      </a:r>
                      <a:r>
                        <a:rPr lang="zh-CN" altLang="en-US" sz="1000" kern="120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供应商）</a:t>
                      </a:r>
                      <a:endParaRPr lang="en-US" altLang="zh-CN" sz="10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0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（按商品</a:t>
                      </a:r>
                      <a:r>
                        <a:rPr lang="en-US" altLang="zh-CN" sz="10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/</a:t>
                      </a:r>
                      <a:r>
                        <a:rPr lang="zh-CN" altLang="en-US" sz="10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客户</a:t>
                      </a:r>
                      <a:r>
                        <a:rPr lang="en-US" altLang="zh-CN" sz="10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/</a:t>
                      </a:r>
                      <a:r>
                        <a:rPr lang="zh-CN" altLang="en-US" sz="10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销售人员）</a:t>
                      </a:r>
                      <a:endParaRPr lang="en-US" altLang="zh-CN" sz="1000" kern="1200" dirty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序列号跟踪表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客户对账单</a:t>
                      </a:r>
                      <a:endParaRPr lang="en-US" altLang="zh-CN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</a:tr>
              <a:tr h="49065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采购付款一览表</a:t>
                      </a:r>
                      <a:endParaRPr lang="zh-CN" altLang="en-US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销售收款一览表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序列号状态表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供应商对账单</a:t>
                      </a:r>
                      <a:endParaRPr lang="en-US" altLang="zh-CN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149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en-US" altLang="zh-CN" sz="1200" kern="1200" dirty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往来单位欠款表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批次保质期清单</a:t>
                      </a:r>
                      <a:endParaRPr lang="en-US" altLang="zh-CN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其他收支明细表</a:t>
                      </a:r>
                      <a:endParaRPr lang="en-US" altLang="zh-CN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/>
                    </a:solidFill>
                  </a:tcPr>
                </a:tc>
              </a:tr>
              <a:tr h="51499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zh-CN" altLang="en-US" sz="1200" kern="1200" dirty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销售利润表</a:t>
                      </a:r>
                      <a:endParaRPr lang="zh-CN" altLang="en-US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200" kern="1200" dirty="0" smtClean="0">
                          <a:solidFill>
                            <a:schemeClr val="dk1"/>
                          </a:solidFill>
                          <a:latin typeface="微软雅黑" panose="020B0503020204020204" charset="-122"/>
                          <a:ea typeface="微软雅黑" panose="020B0503020204020204" charset="-122"/>
                          <a:cs typeface="+mn-cs"/>
                        </a:rPr>
                        <a:t>批次跟踪表</a:t>
                      </a:r>
                      <a:endParaRPr lang="zh-CN" altLang="en-US" sz="1200" kern="1200" dirty="0" smtClean="0">
                        <a:solidFill>
                          <a:schemeClr val="dk1"/>
                        </a:solidFill>
                        <a:latin typeface="微软雅黑" panose="020B0503020204020204" charset="-122"/>
                        <a:ea typeface="微软雅黑" panose="020B0503020204020204" charset="-122"/>
                        <a:cs typeface="+mn-cs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zh-CN" altLang="en-US" sz="1200" dirty="0" smtClean="0">
                          <a:latin typeface="微软雅黑" panose="020B0503020204020204" charset="-122"/>
                          <a:ea typeface="微软雅黑" panose="020B0503020204020204" charset="-122"/>
                        </a:rPr>
                        <a:t>利润表</a:t>
                      </a:r>
                      <a:endParaRPr lang="zh-CN" altLang="en-US" sz="1200" dirty="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a:txBody>
                  <a:tcPr marL="91352" marR="91352" marT="45723" marB="45723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业务数据转财务数据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3"/>
          <a:stretch>
            <a:fillRect/>
          </a:stretch>
        </p:blipFill>
        <p:spPr bwMode="auto">
          <a:xfrm>
            <a:off x="787933" y="1228091"/>
            <a:ext cx="7097778" cy="25724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094" y="2849550"/>
            <a:ext cx="7074617" cy="21940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内容占位符 7"/>
          <p:cNvSpPr txBox="1"/>
          <p:nvPr/>
        </p:nvSpPr>
        <p:spPr>
          <a:xfrm>
            <a:off x="1222895" y="537563"/>
            <a:ext cx="6008906" cy="562032"/>
          </a:xfrm>
          <a:prstGeom prst="rect">
            <a:avLst/>
          </a:prstGeom>
          <a:ln w="3175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3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–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»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defRPr/>
            </a:pPr>
            <a:r>
              <a:rPr lang="zh-CN" altLang="en-US" sz="1400" dirty="0" smtClean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与云会计结合使用，进销存单据能直接转为财务凭证，生成财务报表</a:t>
            </a:r>
            <a:endParaRPr lang="zh-CN" altLang="en-US" sz="14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3"/>
          <p:cNvSpPr txBox="1">
            <a:spLocks noChangeArrowheads="1"/>
          </p:cNvSpPr>
          <p:nvPr/>
        </p:nvSpPr>
        <p:spPr bwMode="auto">
          <a:xfrm>
            <a:off x="3862437" y="2504544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一部分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4" name="直线连接符 19"/>
          <p:cNvCxnSpPr/>
          <p:nvPr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文本框 14"/>
          <p:cNvSpPr txBox="1"/>
          <p:nvPr/>
        </p:nvSpPr>
        <p:spPr>
          <a:xfrm>
            <a:off x="2413525" y="17282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chemeClr val="bg1"/>
                </a:solidFill>
                <a:ea typeface="微软雅黑" panose="020B0503020204020204" charset="-122"/>
              </a:rPr>
              <a:t>产品概览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1" name="图片 10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任意多边形 15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5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3"/>
          <p:cNvSpPr txBox="1">
            <a:spLocks noChangeArrowheads="1"/>
          </p:cNvSpPr>
          <p:nvPr/>
        </p:nvSpPr>
        <p:spPr bwMode="auto">
          <a:xfrm>
            <a:off x="3862437" y="2504544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五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部分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4" name="直线连接符 19"/>
          <p:cNvCxnSpPr/>
          <p:nvPr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文本框 14"/>
          <p:cNvSpPr txBox="1"/>
          <p:nvPr/>
        </p:nvSpPr>
        <p:spPr>
          <a:xfrm>
            <a:off x="2413525" y="17282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客户案例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1" name="图片 10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任意多边形 15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5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客户案例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标题 1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1134" y="1072356"/>
            <a:ext cx="4294874" cy="1800200"/>
          </a:xfrm>
          <a:prstGeom prst="roundRect">
            <a:avLst>
              <a:gd name="adj" fmla="val 15431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28785" y="928340"/>
            <a:ext cx="4059555" cy="1554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名       称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：深圳市华利民科技开发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有限公司</a:t>
            </a:r>
            <a:endParaRPr lang="en-US" altLang="zh-CN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主营业务：摩托罗拉指定对讲机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经销商</a:t>
            </a:r>
            <a:endParaRPr lang="en-US" altLang="zh-CN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产      品：云进销存</a:t>
            </a:r>
            <a:endParaRPr lang="en-US" altLang="zh-CN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行      业：数码</a:t>
            </a:r>
            <a:endParaRPr lang="zh-CN" altLang="en-US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428911" y="2581116"/>
            <a:ext cx="1262769" cy="430232"/>
          </a:xfrm>
          <a:prstGeom prst="roundRect">
            <a:avLst>
              <a:gd name="adj" fmla="val 36742"/>
            </a:avLst>
          </a:prstGeom>
          <a:solidFill>
            <a:srgbClr val="176AD0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核心价值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28136" y="3088580"/>
            <a:ext cx="648606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在深圳、北京、广州等地拥有四家独立经营的办事处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，实现对分部的</a:t>
            </a:r>
            <a:r>
              <a:rPr lang="zh-CN" altLang="en-US" b="1" dirty="0" smtClean="0">
                <a:solidFill>
                  <a:srgbClr val="092AB9"/>
                </a:solidFill>
                <a:latin typeface="微软雅黑" panose="020B0503020204020204" charset="-122"/>
                <a:ea typeface="微软雅黑" panose="020B0503020204020204" charset="-122"/>
              </a:rPr>
              <a:t>库存数据、经营情况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进行统一</a:t>
            </a: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的监控。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客户案例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843558"/>
            <a:ext cx="3856355" cy="1554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名       称：上海隽优家用纺织品有限公司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主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营业务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：毛巾、家纺产品</a:t>
            </a:r>
            <a:endParaRPr lang="en-US" altLang="zh-CN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产      品：云进销存</a:t>
            </a:r>
            <a:endParaRPr lang="en-US" altLang="zh-CN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行      业：家居</a:t>
            </a:r>
            <a:endParaRPr lang="zh-CN" altLang="en-US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圆角矩形 13"/>
          <p:cNvSpPr/>
          <p:nvPr/>
        </p:nvSpPr>
        <p:spPr>
          <a:xfrm>
            <a:off x="572927" y="2558121"/>
            <a:ext cx="1262769" cy="430232"/>
          </a:xfrm>
          <a:prstGeom prst="roundRect">
            <a:avLst>
              <a:gd name="adj" fmla="val 36742"/>
            </a:avLst>
          </a:prstGeom>
          <a:solidFill>
            <a:srgbClr val="176AD0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核心价值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11560" y="3065585"/>
            <a:ext cx="72402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zh-CN" sz="1600" dirty="0">
                <a:latin typeface="微软雅黑" panose="020B0503020204020204" charset="-122"/>
                <a:ea typeface="微软雅黑" panose="020B0503020204020204" charset="-122"/>
              </a:rPr>
              <a:t>多个门店和多个仓库的销售数据和库存数据实时更新，协同</a:t>
            </a:r>
            <a:r>
              <a:rPr lang="zh-CN" altLang="zh-CN" sz="1600" dirty="0" smtClean="0">
                <a:latin typeface="微软雅黑" panose="020B0503020204020204" charset="-122"/>
                <a:ea typeface="微软雅黑" panose="020B0503020204020204" charset="-122"/>
              </a:rPr>
              <a:t>共享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；</a:t>
            </a:r>
            <a:endParaRPr lang="en-US" altLang="zh-CN" sz="1600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快速收付款，应收应付一目了然；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库存预警、商品分析、毛利计算实现销售数据的智能分析</a:t>
            </a:r>
            <a:r>
              <a:rPr lang="zh-CN" altLang="en-US" sz="1600" dirty="0" smtClean="0"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6" name="图片 15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6186" y="1000502"/>
            <a:ext cx="2790190" cy="18592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客户案例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7499" y="987574"/>
            <a:ext cx="4672973" cy="1584176"/>
          </a:xfrm>
          <a:prstGeom prst="round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395536" y="848782"/>
            <a:ext cx="3653155" cy="1554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名       称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</a:t>
            </a:r>
            <a:r>
              <a:rPr lang="zh-CN" altLang="zh-CN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深圳市拓泰诺科技有限公司</a:t>
            </a:r>
            <a:endParaRPr lang="en-US" altLang="zh-CN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主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营业务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：实验室仪器设备</a:t>
            </a:r>
            <a:endParaRPr lang="en-US" altLang="zh-CN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产      品：云进销存</a:t>
            </a:r>
            <a:endParaRPr lang="en-US" altLang="zh-CN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行      业：医疗器械</a:t>
            </a:r>
            <a:endParaRPr lang="zh-CN" altLang="en-US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395535" y="2472630"/>
            <a:ext cx="1262769" cy="430232"/>
          </a:xfrm>
          <a:prstGeom prst="roundRect">
            <a:avLst>
              <a:gd name="adj" fmla="val 36742"/>
            </a:avLst>
          </a:prstGeom>
          <a:solidFill>
            <a:srgbClr val="176AD0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核心价值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1958" y="3009022"/>
            <a:ext cx="705678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实现了采购、销售、库管等业务流程的规范化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管理</a:t>
            </a:r>
            <a:r>
              <a:rPr lang="en-US" altLang="zh-CN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;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订单电子化，进货、销售单据保存云端，随时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查看</a:t>
            </a:r>
            <a:r>
              <a:rPr lang="en-US" altLang="zh-CN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;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通过职能授权和数据权限，员工只接触到自身业务范围内的数据，不用担心公司经营数据和客户数据泄露。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zh-CN" altLang="en-US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620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客户案例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sp>
        <p:nvSpPr>
          <p:cNvPr id="8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95536" y="771550"/>
            <a:ext cx="4262755" cy="15544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名       称：九江鸿利达复合材料制造有限公司</a:t>
            </a:r>
            <a:endParaRPr lang="en-US" altLang="zh-CN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主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营业务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：复合材料制作企业</a:t>
            </a:r>
            <a:endParaRPr lang="en-US" altLang="zh-CN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产      品：财务业务一体化包</a:t>
            </a:r>
            <a:endParaRPr lang="en-US" altLang="zh-CN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行      业：建材</a:t>
            </a:r>
            <a:endParaRPr lang="zh-CN" altLang="en-US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95535" y="2427734"/>
            <a:ext cx="1262769" cy="430232"/>
          </a:xfrm>
          <a:prstGeom prst="roundRect">
            <a:avLst>
              <a:gd name="adj" fmla="val 36742"/>
            </a:avLst>
          </a:prstGeom>
          <a:solidFill>
            <a:srgbClr val="176AD0"/>
          </a:solidFill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核心价值</a:t>
            </a:r>
            <a:endParaRPr lang="zh-CN" altLang="en-US" sz="16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2964126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解决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了总部与异地分公司的实时监控管理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难题；</a:t>
            </a:r>
            <a:endParaRPr lang="en-US" altLang="zh-CN" sz="1600" dirty="0" smtClean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实现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了总部与分公司购、销、存业务协同管理，所有数据实时更新、共享；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采购、销售单据一键生成会计凭证，报税记账省心</a:t>
            </a:r>
            <a:r>
              <a:rPr lang="zh-CN" altLang="en-US" sz="1600" dirty="0" smtClean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省力</a:t>
            </a:r>
            <a:r>
              <a: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。</a:t>
            </a:r>
            <a:endParaRPr lang="zh-CN" altLang="en-US" sz="1600" dirty="0">
              <a:solidFill>
                <a:schemeClr val="bg2">
                  <a:lumMod val="1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7" name="图片 16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843558"/>
            <a:ext cx="3168352" cy="21123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文本框 14"/>
          <p:cNvSpPr txBox="1"/>
          <p:nvPr/>
        </p:nvSpPr>
        <p:spPr>
          <a:xfrm>
            <a:off x="2407737" y="13115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 smtClean="0">
                <a:solidFill>
                  <a:schemeClr val="bg1"/>
                </a:solidFill>
                <a:ea typeface="微软雅黑" panose="020B0503020204020204" charset="-122"/>
              </a:rPr>
              <a:t>陪你一起奋斗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sp>
        <p:nvSpPr>
          <p:cNvPr id="6" name="文本框 15"/>
          <p:cNvSpPr txBox="1"/>
          <p:nvPr/>
        </p:nvSpPr>
        <p:spPr>
          <a:xfrm>
            <a:off x="2394464" y="1984735"/>
            <a:ext cx="431689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dirty="0" smtClean="0">
                <a:solidFill>
                  <a:schemeClr val="bg1"/>
                </a:solidFill>
                <a:ea typeface="微软雅黑" panose="020B0503020204020204" charset="-122"/>
              </a:rPr>
              <a:t>THANKS</a:t>
            </a:r>
            <a:endParaRPr kumimoji="1" lang="zh-CN" altLang="en-US" sz="32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cxnSp>
        <p:nvCxnSpPr>
          <p:cNvPr id="9" name="直线连接符 19"/>
          <p:cNvCxnSpPr/>
          <p:nvPr/>
        </p:nvCxnSpPr>
        <p:spPr>
          <a:xfrm>
            <a:off x="1349642" y="2005918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文本框 15"/>
          <p:cNvSpPr txBox="1"/>
          <p:nvPr/>
        </p:nvSpPr>
        <p:spPr>
          <a:xfrm>
            <a:off x="2384587" y="3199711"/>
            <a:ext cx="43168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1200" dirty="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— WWW.JDY.COM —</a:t>
            </a:r>
            <a:endParaRPr kumimoji="1" lang="zh-CN" altLang="en-US" sz="1200" dirty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5" name="图片 14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6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7" name="任意多边形 16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任意多边形 18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6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0" y="4622800"/>
            <a:ext cx="4608513" cy="5207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z="2000" dirty="0">
                <a:solidFill>
                  <a:schemeClr val="bg1"/>
                </a:solidFill>
              </a:rPr>
              <a:t>友好的操作</a:t>
            </a:r>
            <a:r>
              <a:rPr lang="zh-CN" altLang="en-US" sz="2000" dirty="0" smtClean="0">
                <a:solidFill>
                  <a:schemeClr val="bg1"/>
                </a:solidFill>
              </a:rPr>
              <a:t>界面，首页报表自定义。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1"/>
            <a:ext cx="9143999" cy="5143499"/>
          </a:xfrm>
          <a:prstGeom prst="rect">
            <a:avLst/>
          </a:prstGeom>
        </p:spPr>
      </p:pic>
      <p:sp>
        <p:nvSpPr>
          <p:cNvPr id="5" name="标题 2"/>
          <p:cNvSpPr txBox="1"/>
          <p:nvPr/>
        </p:nvSpPr>
        <p:spPr>
          <a:xfrm>
            <a:off x="323529" y="123478"/>
            <a:ext cx="7128197" cy="520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lang="zh-CN" altLang="en-US" sz="2600" b="0" i="0" kern="1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r>
              <a:rPr lang="zh-CN" altLang="en-US" sz="2000" dirty="0" smtClean="0">
                <a:solidFill>
                  <a:schemeClr val="bg1"/>
                </a:solidFill>
              </a:rPr>
              <a:t>云进销存</a:t>
            </a:r>
            <a:r>
              <a:rPr lang="en-US" altLang="zh-CN" sz="2000" dirty="0" smtClean="0">
                <a:solidFill>
                  <a:schemeClr val="bg1"/>
                </a:solidFill>
              </a:rPr>
              <a:t>——</a:t>
            </a:r>
            <a:r>
              <a:rPr lang="zh-CN" altLang="en-US" sz="2000" dirty="0">
                <a:solidFill>
                  <a:schemeClr val="bg1"/>
                </a:solidFill>
              </a:rPr>
              <a:t>生意管理好帮手</a:t>
            </a:r>
            <a:endParaRPr lang="zh-CN" altLang="en-US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27014" y="1597720"/>
            <a:ext cx="7560000" cy="2880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 sz="1400" dirty="0" smtClean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799022" y="1708152"/>
            <a:ext cx="1152000" cy="432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采购管理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378046" y="1708152"/>
            <a:ext cx="1152000" cy="432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销售管理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942978" y="1708152"/>
            <a:ext cx="1152000" cy="432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600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仓库</a:t>
            </a:r>
            <a:r>
              <a:rPr lang="zh-CN" altLang="en-US" sz="16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管理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835956" y="2723807"/>
            <a:ext cx="1079500" cy="2880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购货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单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835956" y="2283079"/>
            <a:ext cx="1079500" cy="2880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购货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订单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35956" y="3164535"/>
            <a:ext cx="1079500" cy="2880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购货退货单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35956" y="3605263"/>
            <a:ext cx="1079500" cy="2880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以销定购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414296" y="2723807"/>
            <a:ext cx="1079500" cy="2880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销货单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414296" y="2283079"/>
            <a:ext cx="1079500" cy="2880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销货订单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414296" y="3164535"/>
            <a:ext cx="1079500" cy="2880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销货退货单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414296" y="3605263"/>
            <a:ext cx="1079500" cy="2880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原始单据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414296" y="4045992"/>
            <a:ext cx="1079500" cy="2880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销售开票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979228" y="2723807"/>
            <a:ext cx="1079500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盘点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979228" y="2283079"/>
            <a:ext cx="1079500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调拨单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979228" y="3164535"/>
            <a:ext cx="1079500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其他出入库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979228" y="3605263"/>
            <a:ext cx="1079500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成本调整单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979228" y="4045992"/>
            <a:ext cx="1079500" cy="2880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组装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拆卸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27154" y="1708152"/>
            <a:ext cx="1152000" cy="4320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资金管理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5563404" y="2723807"/>
            <a:ext cx="1079500" cy="2880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核销单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563404" y="2283079"/>
            <a:ext cx="1079500" cy="2880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收款</a:t>
            </a:r>
            <a:r>
              <a:rPr lang="en-US" altLang="zh-CN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/</a:t>
            </a:r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付款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563404" y="3164535"/>
            <a:ext cx="1079500" cy="2880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其他收付款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563404" y="3605263"/>
            <a:ext cx="1079500" cy="2880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费用清单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563404" y="4045992"/>
            <a:ext cx="1079500" cy="2880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资金转账单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7097741" y="1708152"/>
            <a:ext cx="1152000" cy="432000"/>
          </a:xfrm>
          <a:prstGeom prst="rect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spcBef>
                <a:spcPct val="20000"/>
              </a:spcBef>
              <a:buClr>
                <a:srgbClr val="E1B40C"/>
              </a:buClr>
              <a:buSzPct val="80000"/>
              <a:buFont typeface="Wingdings" panose="05000000000000000000" pitchFamily="2" charset="2"/>
              <a:buNone/>
              <a:defRPr/>
            </a:pPr>
            <a:r>
              <a:rPr lang="zh-CN" altLang="en-US" sz="1600" b="1" dirty="0" smtClean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经营报表</a:t>
            </a:r>
            <a:endParaRPr lang="zh-CN" altLang="en-US" sz="1600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133991" y="2723807"/>
            <a:ext cx="1079500" cy="2880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销售报表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7133991" y="2283079"/>
            <a:ext cx="1079500" cy="2880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采购报表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133991" y="3164535"/>
            <a:ext cx="1079500" cy="2880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仓存报表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7133991" y="3605263"/>
            <a:ext cx="1079500" cy="2880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资金报表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27014" y="953492"/>
            <a:ext cx="7560000" cy="46613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b="1" dirty="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</a:rPr>
              <a:t>全面实现购、销、存和应收应付款专业处理</a:t>
            </a:r>
            <a:endParaRPr lang="zh-CN" altLang="en-US" b="1" dirty="0">
              <a:solidFill>
                <a:srgbClr val="FFFFFF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828204" y="4045992"/>
            <a:ext cx="1079500" cy="28803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sz="1400" dirty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智能补货</a:t>
            </a:r>
            <a:endParaRPr lang="zh-CN" altLang="en-US" sz="1400" dirty="0">
              <a:solidFill>
                <a:srgbClr val="262626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4" name="标题 2"/>
          <p:cNvSpPr txBox="1"/>
          <p:nvPr/>
        </p:nvSpPr>
        <p:spPr>
          <a:xfrm>
            <a:off x="115750" y="0"/>
            <a:ext cx="7127875" cy="520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功能齐备，让生意管理更轻松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矩形 42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gradFill flip="none" rotWithShape="1">
            <a:gsLst>
              <a:gs pos="0">
                <a:srgbClr val="052197"/>
              </a:gs>
              <a:gs pos="58000">
                <a:srgbClr val="176AD0"/>
              </a:gs>
              <a:gs pos="100000">
                <a:srgbClr val="17BAD9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3" name="文本框 3"/>
          <p:cNvSpPr txBox="1">
            <a:spLocks noChangeArrowheads="1"/>
          </p:cNvSpPr>
          <p:nvPr/>
        </p:nvSpPr>
        <p:spPr bwMode="auto">
          <a:xfrm>
            <a:off x="3862437" y="2504544"/>
            <a:ext cx="1415772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91249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第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二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部分</a:t>
            </a:r>
            <a:endParaRPr lang="zh-CN" altLang="en-US" sz="24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4" name="直线连接符 19"/>
          <p:cNvCxnSpPr/>
          <p:nvPr/>
        </p:nvCxnSpPr>
        <p:spPr>
          <a:xfrm>
            <a:off x="1349642" y="2411043"/>
            <a:ext cx="6444716" cy="0"/>
          </a:xfrm>
          <a:prstGeom prst="line">
            <a:avLst/>
          </a:prstGeom>
          <a:ln>
            <a:gradFill flip="none" rotWithShape="1">
              <a:gsLst>
                <a:gs pos="10000">
                  <a:schemeClr val="bg1">
                    <a:alpha val="0"/>
                  </a:schemeClr>
                </a:gs>
                <a:gs pos="90000">
                  <a:prstClr val="white">
                    <a:alpha val="0"/>
                  </a:prstClr>
                </a:gs>
                <a:gs pos="50000">
                  <a:schemeClr val="bg1"/>
                </a:gs>
              </a:gsLst>
              <a:lin ang="0" scaled="1"/>
              <a:tileRect/>
            </a:gra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文本框 14"/>
          <p:cNvSpPr txBox="1"/>
          <p:nvPr/>
        </p:nvSpPr>
        <p:spPr>
          <a:xfrm>
            <a:off x="2413525" y="1728246"/>
            <a:ext cx="43168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3600" dirty="0">
                <a:solidFill>
                  <a:schemeClr val="bg1"/>
                </a:solidFill>
                <a:ea typeface="微软雅黑" panose="020B0503020204020204" charset="-122"/>
              </a:rPr>
              <a:t>客户定位</a:t>
            </a:r>
            <a:r>
              <a:rPr kumimoji="1" lang="en-US" altLang="zh-CN" sz="3600" dirty="0">
                <a:solidFill>
                  <a:schemeClr val="bg1"/>
                </a:solidFill>
                <a:ea typeface="微软雅黑" panose="020B0503020204020204" charset="-122"/>
              </a:rPr>
              <a:t>&amp;</a:t>
            </a:r>
            <a:r>
              <a:rPr kumimoji="1" lang="zh-CN" altLang="en-US" sz="3600" dirty="0">
                <a:solidFill>
                  <a:schemeClr val="bg1"/>
                </a:solidFill>
                <a:ea typeface="微软雅黑" panose="020B0503020204020204" charset="-122"/>
              </a:rPr>
              <a:t>价值点</a:t>
            </a:r>
            <a:endParaRPr kumimoji="1" lang="zh-CN" altLang="en-US" sz="3600" dirty="0">
              <a:solidFill>
                <a:schemeClr val="bg1"/>
              </a:solidFill>
              <a:ea typeface="微软雅黑" panose="020B0503020204020204" charset="-122"/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6389414" y="90631"/>
            <a:ext cx="2673563" cy="432181"/>
            <a:chOff x="325421" y="193571"/>
            <a:chExt cx="3556294" cy="574874"/>
          </a:xfrm>
        </p:grpSpPr>
        <p:pic>
          <p:nvPicPr>
            <p:cNvPr id="11" name="图片 10" descr="金蝶Logo－白.png"/>
            <p:cNvPicPr>
              <a:picLocks noChangeAspect="1"/>
            </p:cNvPicPr>
            <p:nvPr/>
          </p:nvPicPr>
          <p:blipFill rotWithShape="1"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2528" b="32528"/>
            <a:stretch>
              <a:fillRect/>
            </a:stretch>
          </p:blipFill>
          <p:spPr>
            <a:xfrm>
              <a:off x="1647615" y="193571"/>
              <a:ext cx="2234100" cy="574874"/>
            </a:xfrm>
            <a:prstGeom prst="rect">
              <a:avLst/>
            </a:prstGeom>
          </p:spPr>
        </p:pic>
        <p:pic>
          <p:nvPicPr>
            <p:cNvPr id="15" name="Picture 3" descr="C:\Users\Administrator\Desktop\精斗云1.0发布会\精斗云VI&amp;Icon\精斗云VI\精斗云logo\精斗云_logo-04.png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5856"/>
            <a:stretch>
              <a:fillRect/>
            </a:stretch>
          </p:blipFill>
          <p:spPr bwMode="auto">
            <a:xfrm>
              <a:off x="325421" y="344881"/>
              <a:ext cx="1457610" cy="36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6" name="任意多边形 15"/>
          <p:cNvSpPr/>
          <p:nvPr/>
        </p:nvSpPr>
        <p:spPr>
          <a:xfrm>
            <a:off x="1" y="3671353"/>
            <a:ext cx="9143999" cy="1481523"/>
          </a:xfrm>
          <a:custGeom>
            <a:avLst/>
            <a:gdLst>
              <a:gd name="connsiteX0" fmla="*/ 4353340 w 12192001"/>
              <a:gd name="connsiteY0" fmla="*/ 0 h 1975365"/>
              <a:gd name="connsiteX1" fmla="*/ 5522941 w 12192001"/>
              <a:gd name="connsiteY1" fmla="*/ 551581 h 1975365"/>
              <a:gd name="connsiteX2" fmla="*/ 5532197 w 12192001"/>
              <a:gd name="connsiteY2" fmla="*/ 563959 h 1975365"/>
              <a:gd name="connsiteX3" fmla="*/ 5553053 w 12192001"/>
              <a:gd name="connsiteY3" fmla="*/ 553912 h 1975365"/>
              <a:gd name="connsiteX4" fmla="*/ 6143039 w 12192001"/>
              <a:gd name="connsiteY4" fmla="*/ 434799 h 1975365"/>
              <a:gd name="connsiteX5" fmla="*/ 7214812 w 12192001"/>
              <a:gd name="connsiteY5" fmla="*/ 878743 h 1975365"/>
              <a:gd name="connsiteX6" fmla="*/ 7274619 w 12192001"/>
              <a:gd name="connsiteY6" fmla="*/ 944547 h 1975365"/>
              <a:gd name="connsiteX7" fmla="*/ 7300992 w 12192001"/>
              <a:gd name="connsiteY7" fmla="*/ 901137 h 1975365"/>
              <a:gd name="connsiteX8" fmla="*/ 8776254 w 12192001"/>
              <a:gd name="connsiteY8" fmla="*/ 116746 h 1975365"/>
              <a:gd name="connsiteX9" fmla="*/ 10251516 w 12192001"/>
              <a:gd name="connsiteY9" fmla="*/ 901137 h 1975365"/>
              <a:gd name="connsiteX10" fmla="*/ 10255993 w 12192001"/>
              <a:gd name="connsiteY10" fmla="*/ 908506 h 1975365"/>
              <a:gd name="connsiteX11" fmla="*/ 10332727 w 12192001"/>
              <a:gd name="connsiteY11" fmla="*/ 824077 h 1975365"/>
              <a:gd name="connsiteX12" fmla="*/ 11404501 w 12192001"/>
              <a:gd name="connsiteY12" fmla="*/ 380133 h 1975365"/>
              <a:gd name="connsiteX13" fmla="*/ 12126982 w 12192001"/>
              <a:gd name="connsiteY13" fmla="*/ 563072 h 1975365"/>
              <a:gd name="connsiteX14" fmla="*/ 12192001 w 12192001"/>
              <a:gd name="connsiteY14" fmla="*/ 602572 h 1975365"/>
              <a:gd name="connsiteX15" fmla="*/ 12192001 w 12192001"/>
              <a:gd name="connsiteY15" fmla="*/ 1975365 h 1975365"/>
              <a:gd name="connsiteX16" fmla="*/ 0 w 12192001"/>
              <a:gd name="connsiteY16" fmla="*/ 1975365 h 1975365"/>
              <a:gd name="connsiteX17" fmla="*/ 0 w 12192001"/>
              <a:gd name="connsiteY17" fmla="*/ 204727 h 1975365"/>
              <a:gd name="connsiteX18" fmla="*/ 55205 w 12192001"/>
              <a:gd name="connsiteY18" fmla="*/ 207862 h 1975365"/>
              <a:gd name="connsiteX19" fmla="*/ 1223759 w 12192001"/>
              <a:gd name="connsiteY19" fmla="*/ 843689 h 1975365"/>
              <a:gd name="connsiteX20" fmla="*/ 1311523 w 12192001"/>
              <a:gd name="connsiteY20" fmla="*/ 961054 h 1975365"/>
              <a:gd name="connsiteX21" fmla="*/ 1316220 w 12192001"/>
              <a:gd name="connsiteY21" fmla="*/ 955887 h 1975365"/>
              <a:gd name="connsiteX22" fmla="*/ 2574237 w 12192001"/>
              <a:gd name="connsiteY22" fmla="*/ 434799 h 1975365"/>
              <a:gd name="connsiteX23" fmla="*/ 3103288 w 12192001"/>
              <a:gd name="connsiteY23" fmla="*/ 514784 h 1975365"/>
              <a:gd name="connsiteX24" fmla="*/ 3188753 w 12192001"/>
              <a:gd name="connsiteY24" fmla="*/ 546065 h 1975365"/>
              <a:gd name="connsiteX25" fmla="*/ 3281567 w 12192001"/>
              <a:gd name="connsiteY25" fmla="*/ 443944 h 1975365"/>
              <a:gd name="connsiteX26" fmla="*/ 4353340 w 12192001"/>
              <a:gd name="connsiteY26" fmla="*/ 0 h 19753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12192001" h="1975365">
                <a:moveTo>
                  <a:pt x="4353340" y="0"/>
                </a:moveTo>
                <a:cubicBezTo>
                  <a:pt x="4824213" y="0"/>
                  <a:pt x="5244936" y="214716"/>
                  <a:pt x="5522941" y="551581"/>
                </a:cubicBezTo>
                <a:lnTo>
                  <a:pt x="5532197" y="563959"/>
                </a:lnTo>
                <a:lnTo>
                  <a:pt x="5553053" y="553912"/>
                </a:lnTo>
                <a:cubicBezTo>
                  <a:pt x="5734391" y="477212"/>
                  <a:pt x="5933762" y="434799"/>
                  <a:pt x="6143039" y="434799"/>
                </a:cubicBezTo>
                <a:cubicBezTo>
                  <a:pt x="6561592" y="434799"/>
                  <a:pt x="6940521" y="604452"/>
                  <a:pt x="7214812" y="878743"/>
                </a:cubicBezTo>
                <a:lnTo>
                  <a:pt x="7274619" y="944547"/>
                </a:lnTo>
                <a:lnTo>
                  <a:pt x="7300992" y="901137"/>
                </a:lnTo>
                <a:cubicBezTo>
                  <a:pt x="7620710" y="427892"/>
                  <a:pt x="8162146" y="116746"/>
                  <a:pt x="8776254" y="116746"/>
                </a:cubicBezTo>
                <a:cubicBezTo>
                  <a:pt x="9390362" y="116746"/>
                  <a:pt x="9931798" y="427892"/>
                  <a:pt x="10251516" y="901137"/>
                </a:cubicBezTo>
                <a:lnTo>
                  <a:pt x="10255993" y="908506"/>
                </a:lnTo>
                <a:lnTo>
                  <a:pt x="10332727" y="824077"/>
                </a:lnTo>
                <a:cubicBezTo>
                  <a:pt x="10607018" y="549786"/>
                  <a:pt x="10985947" y="380133"/>
                  <a:pt x="11404501" y="380133"/>
                </a:cubicBezTo>
                <a:cubicBezTo>
                  <a:pt x="11666097" y="380133"/>
                  <a:pt x="11912215" y="446404"/>
                  <a:pt x="12126982" y="563072"/>
                </a:cubicBezTo>
                <a:lnTo>
                  <a:pt x="12192001" y="602572"/>
                </a:lnTo>
                <a:lnTo>
                  <a:pt x="12192001" y="1975365"/>
                </a:lnTo>
                <a:lnTo>
                  <a:pt x="0" y="1975365"/>
                </a:lnTo>
                <a:lnTo>
                  <a:pt x="0" y="204727"/>
                </a:lnTo>
                <a:lnTo>
                  <a:pt x="55205" y="207862"/>
                </a:lnTo>
                <a:cubicBezTo>
                  <a:pt x="524453" y="261507"/>
                  <a:pt x="938234" y="497713"/>
                  <a:pt x="1223759" y="843689"/>
                </a:cubicBezTo>
                <a:lnTo>
                  <a:pt x="1311523" y="961054"/>
                </a:lnTo>
                <a:lnTo>
                  <a:pt x="1316220" y="955887"/>
                </a:lnTo>
                <a:cubicBezTo>
                  <a:pt x="1638174" y="633932"/>
                  <a:pt x="2082950" y="434799"/>
                  <a:pt x="2574237" y="434799"/>
                </a:cubicBezTo>
                <a:cubicBezTo>
                  <a:pt x="2758469" y="434799"/>
                  <a:pt x="2936161" y="462802"/>
                  <a:pt x="3103288" y="514784"/>
                </a:cubicBezTo>
                <a:lnTo>
                  <a:pt x="3188753" y="546065"/>
                </a:lnTo>
                <a:lnTo>
                  <a:pt x="3281567" y="443944"/>
                </a:lnTo>
                <a:cubicBezTo>
                  <a:pt x="3555858" y="169652"/>
                  <a:pt x="3934787" y="0"/>
                  <a:pt x="4353340" y="0"/>
                </a:cubicBezTo>
                <a:close/>
              </a:path>
            </a:pathLst>
          </a:custGeom>
          <a:gradFill>
            <a:gsLst>
              <a:gs pos="0">
                <a:srgbClr val="E5EEF3">
                  <a:alpha val="50000"/>
                </a:srgbClr>
              </a:gs>
              <a:gs pos="100000">
                <a:srgbClr val="E1EBF1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任意多边形 16"/>
          <p:cNvSpPr/>
          <p:nvPr/>
        </p:nvSpPr>
        <p:spPr>
          <a:xfrm>
            <a:off x="1" y="4068982"/>
            <a:ext cx="9143998" cy="1083893"/>
          </a:xfrm>
          <a:custGeom>
            <a:avLst/>
            <a:gdLst>
              <a:gd name="connsiteX0" fmla="*/ 3397688 w 12192000"/>
              <a:gd name="connsiteY0" fmla="*/ 0 h 1445191"/>
              <a:gd name="connsiteX1" fmla="*/ 4028686 w 12192000"/>
              <a:gd name="connsiteY1" fmla="*/ 335498 h 1445191"/>
              <a:gd name="connsiteX2" fmla="*/ 4064859 w 12192000"/>
              <a:gd name="connsiteY2" fmla="*/ 402142 h 1445191"/>
              <a:gd name="connsiteX3" fmla="*/ 4184991 w 12192000"/>
              <a:gd name="connsiteY3" fmla="*/ 336937 h 1445191"/>
              <a:gd name="connsiteX4" fmla="*/ 4481190 w 12192000"/>
              <a:gd name="connsiteY4" fmla="*/ 277137 h 1445191"/>
              <a:gd name="connsiteX5" fmla="*/ 5112188 w 12192000"/>
              <a:gd name="connsiteY5" fmla="*/ 612635 h 1445191"/>
              <a:gd name="connsiteX6" fmla="*/ 5112268 w 12192000"/>
              <a:gd name="connsiteY6" fmla="*/ 612785 h 1445191"/>
              <a:gd name="connsiteX7" fmla="*/ 5138627 w 12192000"/>
              <a:gd name="connsiteY7" fmla="*/ 564223 h 1445191"/>
              <a:gd name="connsiteX8" fmla="*/ 5943603 w 12192000"/>
              <a:gd name="connsiteY8" fmla="*/ 136221 h 1445191"/>
              <a:gd name="connsiteX9" fmla="*/ 6406326 w 12192000"/>
              <a:gd name="connsiteY9" fmla="*/ 253387 h 1445191"/>
              <a:gd name="connsiteX10" fmla="*/ 6446733 w 12192000"/>
              <a:gd name="connsiteY10" fmla="*/ 277935 h 1445191"/>
              <a:gd name="connsiteX11" fmla="*/ 6492158 w 12192000"/>
              <a:gd name="connsiteY11" fmla="*/ 222879 h 1445191"/>
              <a:gd name="connsiteX12" fmla="*/ 7030236 w 12192000"/>
              <a:gd name="connsiteY12" fmla="*/ 0 h 1445191"/>
              <a:gd name="connsiteX13" fmla="*/ 7568314 w 12192000"/>
              <a:gd name="connsiteY13" fmla="*/ 222879 h 1445191"/>
              <a:gd name="connsiteX14" fmla="*/ 7608074 w 12192000"/>
              <a:gd name="connsiteY14" fmla="*/ 271069 h 1445191"/>
              <a:gd name="connsiteX15" fmla="*/ 7616564 w 12192000"/>
              <a:gd name="connsiteY15" fmla="*/ 265911 h 1445191"/>
              <a:gd name="connsiteX16" fmla="*/ 8079289 w 12192000"/>
              <a:gd name="connsiteY16" fmla="*/ 148745 h 1445191"/>
              <a:gd name="connsiteX17" fmla="*/ 8813332 w 12192000"/>
              <a:gd name="connsiteY17" fmla="*/ 484217 h 1445191"/>
              <a:gd name="connsiteX18" fmla="*/ 8909108 w 12192000"/>
              <a:gd name="connsiteY18" fmla="*/ 615575 h 1445191"/>
              <a:gd name="connsiteX19" fmla="*/ 8910704 w 12192000"/>
              <a:gd name="connsiteY19" fmla="*/ 612634 h 1445191"/>
              <a:gd name="connsiteX20" fmla="*/ 9541702 w 12192000"/>
              <a:gd name="connsiteY20" fmla="*/ 277136 h 1445191"/>
              <a:gd name="connsiteX21" fmla="*/ 9967160 w 12192000"/>
              <a:gd name="connsiteY21" fmla="*/ 407095 h 1445191"/>
              <a:gd name="connsiteX22" fmla="*/ 9976306 w 12192000"/>
              <a:gd name="connsiteY22" fmla="*/ 414641 h 1445191"/>
              <a:gd name="connsiteX23" fmla="*/ 10019263 w 12192000"/>
              <a:gd name="connsiteY23" fmla="*/ 335498 h 1445191"/>
              <a:gd name="connsiteX24" fmla="*/ 10650261 w 12192000"/>
              <a:gd name="connsiteY24" fmla="*/ 0 h 1445191"/>
              <a:gd name="connsiteX25" fmla="*/ 11281259 w 12192000"/>
              <a:gd name="connsiteY25" fmla="*/ 335498 h 1445191"/>
              <a:gd name="connsiteX26" fmla="*/ 11306422 w 12192000"/>
              <a:gd name="connsiteY26" fmla="*/ 381858 h 1445191"/>
              <a:gd name="connsiteX27" fmla="*/ 11321378 w 12192000"/>
              <a:gd name="connsiteY27" fmla="*/ 369518 h 1445191"/>
              <a:gd name="connsiteX28" fmla="*/ 11746836 w 12192000"/>
              <a:gd name="connsiteY28" fmla="*/ 239559 h 1445191"/>
              <a:gd name="connsiteX29" fmla="*/ 12172294 w 12192000"/>
              <a:gd name="connsiteY29" fmla="*/ 369518 h 1445191"/>
              <a:gd name="connsiteX30" fmla="*/ 12192000 w 12192000"/>
              <a:gd name="connsiteY30" fmla="*/ 385777 h 1445191"/>
              <a:gd name="connsiteX31" fmla="*/ 12192000 w 12192000"/>
              <a:gd name="connsiteY31" fmla="*/ 1445191 h 1445191"/>
              <a:gd name="connsiteX32" fmla="*/ 0 w 12192000"/>
              <a:gd name="connsiteY32" fmla="*/ 1445191 h 1445191"/>
              <a:gd name="connsiteX33" fmla="*/ 0 w 12192000"/>
              <a:gd name="connsiteY33" fmla="*/ 52120 h 1445191"/>
              <a:gd name="connsiteX34" fmla="*/ 68550 w 12192000"/>
              <a:gd name="connsiteY34" fmla="*/ 79738 h 1445191"/>
              <a:gd name="connsiteX35" fmla="*/ 247175 w 12192000"/>
              <a:gd name="connsiteY35" fmla="*/ 184935 h 1445191"/>
              <a:gd name="connsiteX36" fmla="*/ 338186 w 12192000"/>
              <a:gd name="connsiteY36" fmla="*/ 253847 h 1445191"/>
              <a:gd name="connsiteX37" fmla="*/ 338943 w 12192000"/>
              <a:gd name="connsiteY37" fmla="*/ 253387 h 1445191"/>
              <a:gd name="connsiteX38" fmla="*/ 801669 w 12192000"/>
              <a:gd name="connsiteY38" fmla="*/ 136221 h 1445191"/>
              <a:gd name="connsiteX39" fmla="*/ 1631894 w 12192000"/>
              <a:gd name="connsiteY39" fmla="*/ 603610 h 1445191"/>
              <a:gd name="connsiteX40" fmla="*/ 1638578 w 12192000"/>
              <a:gd name="connsiteY40" fmla="*/ 617070 h 1445191"/>
              <a:gd name="connsiteX41" fmla="*/ 1711200 w 12192000"/>
              <a:gd name="connsiteY41" fmla="*/ 529051 h 1445191"/>
              <a:gd name="connsiteX42" fmla="*/ 2289136 w 12192000"/>
              <a:gd name="connsiteY42" fmla="*/ 289663 h 1445191"/>
              <a:gd name="connsiteX43" fmla="*/ 2695964 w 12192000"/>
              <a:gd name="connsiteY43" fmla="*/ 397949 h 1445191"/>
              <a:gd name="connsiteX44" fmla="*/ 2722727 w 12192000"/>
              <a:gd name="connsiteY44" fmla="*/ 416495 h 1445191"/>
              <a:gd name="connsiteX45" fmla="*/ 2766691 w 12192000"/>
              <a:gd name="connsiteY45" fmla="*/ 335498 h 1445191"/>
              <a:gd name="connsiteX46" fmla="*/ 3397688 w 12192000"/>
              <a:gd name="connsiteY46" fmla="*/ 0 h 1445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12192000" h="1445191">
                <a:moveTo>
                  <a:pt x="3397688" y="0"/>
                </a:moveTo>
                <a:cubicBezTo>
                  <a:pt x="3660354" y="0"/>
                  <a:pt x="3891936" y="133083"/>
                  <a:pt x="4028686" y="335498"/>
                </a:cubicBezTo>
                <a:lnTo>
                  <a:pt x="4064859" y="402142"/>
                </a:lnTo>
                <a:lnTo>
                  <a:pt x="4184991" y="336937"/>
                </a:lnTo>
                <a:cubicBezTo>
                  <a:pt x="4276031" y="298430"/>
                  <a:pt x="4376124" y="277137"/>
                  <a:pt x="4481190" y="277137"/>
                </a:cubicBezTo>
                <a:cubicBezTo>
                  <a:pt x="4743855" y="277137"/>
                  <a:pt x="4975438" y="410220"/>
                  <a:pt x="5112188" y="612635"/>
                </a:cubicBezTo>
                <a:lnTo>
                  <a:pt x="5112268" y="612785"/>
                </a:lnTo>
                <a:lnTo>
                  <a:pt x="5138627" y="564223"/>
                </a:lnTo>
                <a:cubicBezTo>
                  <a:pt x="5313082" y="305997"/>
                  <a:pt x="5608515" y="136221"/>
                  <a:pt x="5943603" y="136221"/>
                </a:cubicBezTo>
                <a:cubicBezTo>
                  <a:pt x="6111145" y="136221"/>
                  <a:pt x="6268776" y="178665"/>
                  <a:pt x="6406326" y="253387"/>
                </a:cubicBezTo>
                <a:lnTo>
                  <a:pt x="6446733" y="277935"/>
                </a:lnTo>
                <a:lnTo>
                  <a:pt x="6492158" y="222879"/>
                </a:lnTo>
                <a:cubicBezTo>
                  <a:pt x="6629864" y="85173"/>
                  <a:pt x="6820104" y="0"/>
                  <a:pt x="7030236" y="0"/>
                </a:cubicBezTo>
                <a:cubicBezTo>
                  <a:pt x="7240368" y="0"/>
                  <a:pt x="7430608" y="85173"/>
                  <a:pt x="7568314" y="222879"/>
                </a:cubicBezTo>
                <a:lnTo>
                  <a:pt x="7608074" y="271069"/>
                </a:lnTo>
                <a:lnTo>
                  <a:pt x="7616564" y="265911"/>
                </a:lnTo>
                <a:cubicBezTo>
                  <a:pt x="7754115" y="191189"/>
                  <a:pt x="7911746" y="148745"/>
                  <a:pt x="8079289" y="148745"/>
                </a:cubicBezTo>
                <a:cubicBezTo>
                  <a:pt x="8372490" y="148745"/>
                  <a:pt x="8635332" y="278730"/>
                  <a:pt x="8813332" y="484217"/>
                </a:cubicBezTo>
                <a:lnTo>
                  <a:pt x="8909108" y="615575"/>
                </a:lnTo>
                <a:lnTo>
                  <a:pt x="8910704" y="612634"/>
                </a:lnTo>
                <a:cubicBezTo>
                  <a:pt x="9047454" y="410219"/>
                  <a:pt x="9279036" y="277136"/>
                  <a:pt x="9541702" y="277136"/>
                </a:cubicBezTo>
                <a:cubicBezTo>
                  <a:pt x="9699301" y="277136"/>
                  <a:pt x="9845711" y="325046"/>
                  <a:pt x="9967160" y="407095"/>
                </a:cubicBezTo>
                <a:lnTo>
                  <a:pt x="9976306" y="414641"/>
                </a:lnTo>
                <a:lnTo>
                  <a:pt x="10019263" y="335498"/>
                </a:lnTo>
                <a:cubicBezTo>
                  <a:pt x="10156013" y="133083"/>
                  <a:pt x="10387595" y="0"/>
                  <a:pt x="10650261" y="0"/>
                </a:cubicBezTo>
                <a:cubicBezTo>
                  <a:pt x="10912927" y="0"/>
                  <a:pt x="11144509" y="133083"/>
                  <a:pt x="11281259" y="335498"/>
                </a:cubicBezTo>
                <a:lnTo>
                  <a:pt x="11306422" y="381858"/>
                </a:lnTo>
                <a:lnTo>
                  <a:pt x="11321378" y="369518"/>
                </a:lnTo>
                <a:cubicBezTo>
                  <a:pt x="11442827" y="287469"/>
                  <a:pt x="11589237" y="239559"/>
                  <a:pt x="11746836" y="239559"/>
                </a:cubicBezTo>
                <a:cubicBezTo>
                  <a:pt x="11904435" y="239559"/>
                  <a:pt x="12050845" y="287469"/>
                  <a:pt x="12172294" y="369518"/>
                </a:cubicBezTo>
                <a:lnTo>
                  <a:pt x="12192000" y="385777"/>
                </a:lnTo>
                <a:lnTo>
                  <a:pt x="12192000" y="1445191"/>
                </a:lnTo>
                <a:lnTo>
                  <a:pt x="0" y="1445191"/>
                </a:lnTo>
                <a:lnTo>
                  <a:pt x="0" y="52120"/>
                </a:lnTo>
                <a:lnTo>
                  <a:pt x="68550" y="79738"/>
                </a:lnTo>
                <a:cubicBezTo>
                  <a:pt x="130842" y="110458"/>
                  <a:pt x="190524" y="145664"/>
                  <a:pt x="247175" y="184935"/>
                </a:cubicBezTo>
                <a:lnTo>
                  <a:pt x="338186" y="253847"/>
                </a:lnTo>
                <a:lnTo>
                  <a:pt x="338943" y="253387"/>
                </a:lnTo>
                <a:cubicBezTo>
                  <a:pt x="476494" y="178665"/>
                  <a:pt x="634125" y="136221"/>
                  <a:pt x="801669" y="136221"/>
                </a:cubicBezTo>
                <a:cubicBezTo>
                  <a:pt x="1153510" y="136221"/>
                  <a:pt x="1461634" y="323399"/>
                  <a:pt x="1631894" y="603610"/>
                </a:cubicBezTo>
                <a:lnTo>
                  <a:pt x="1638578" y="617070"/>
                </a:lnTo>
                <a:lnTo>
                  <a:pt x="1711200" y="529051"/>
                </a:lnTo>
                <a:cubicBezTo>
                  <a:pt x="1859106" y="381145"/>
                  <a:pt x="2063437" y="289663"/>
                  <a:pt x="2289136" y="289663"/>
                </a:cubicBezTo>
                <a:cubicBezTo>
                  <a:pt x="2437250" y="289663"/>
                  <a:pt x="2576162" y="329061"/>
                  <a:pt x="2695964" y="397949"/>
                </a:cubicBezTo>
                <a:lnTo>
                  <a:pt x="2722727" y="416495"/>
                </a:lnTo>
                <a:lnTo>
                  <a:pt x="2766691" y="335498"/>
                </a:lnTo>
                <a:cubicBezTo>
                  <a:pt x="2903440" y="133083"/>
                  <a:pt x="3135023" y="0"/>
                  <a:pt x="3397688" y="0"/>
                </a:cubicBezTo>
                <a:close/>
              </a:path>
            </a:pathLst>
          </a:custGeom>
          <a:gradFill>
            <a:gsLst>
              <a:gs pos="0">
                <a:srgbClr val="E9F4FA"/>
              </a:gs>
              <a:gs pos="100000">
                <a:srgbClr val="D7E3EC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17"/>
          <p:cNvSpPr/>
          <p:nvPr/>
        </p:nvSpPr>
        <p:spPr>
          <a:xfrm>
            <a:off x="4" y="4302871"/>
            <a:ext cx="9143998" cy="850004"/>
          </a:xfrm>
          <a:custGeom>
            <a:avLst/>
            <a:gdLst>
              <a:gd name="connsiteX0" fmla="*/ 4324187 w 12191999"/>
              <a:gd name="connsiteY0" fmla="*/ 0 h 1133339"/>
              <a:gd name="connsiteX1" fmla="*/ 4828786 w 12191999"/>
              <a:gd name="connsiteY1" fmla="*/ 268294 h 1133339"/>
              <a:gd name="connsiteX2" fmla="*/ 4852161 w 12191999"/>
              <a:gd name="connsiteY2" fmla="*/ 311359 h 1133339"/>
              <a:gd name="connsiteX3" fmla="*/ 4874652 w 12191999"/>
              <a:gd name="connsiteY3" fmla="*/ 309092 h 1133339"/>
              <a:gd name="connsiteX4" fmla="*/ 5307165 w 12191999"/>
              <a:gd name="connsiteY4" fmla="*/ 539058 h 1133339"/>
              <a:gd name="connsiteX5" fmla="*/ 5334082 w 12191999"/>
              <a:gd name="connsiteY5" fmla="*/ 588645 h 1133339"/>
              <a:gd name="connsiteX6" fmla="*/ 5405825 w 12191999"/>
              <a:gd name="connsiteY6" fmla="*/ 549703 h 1133339"/>
              <a:gd name="connsiteX7" fmla="*/ 5608854 w 12191999"/>
              <a:gd name="connsiteY7" fmla="*/ 508714 h 1133339"/>
              <a:gd name="connsiteX8" fmla="*/ 5653102 w 12191999"/>
              <a:gd name="connsiteY8" fmla="*/ 512618 h 1133339"/>
              <a:gd name="connsiteX9" fmla="*/ 5684350 w 12191999"/>
              <a:gd name="connsiteY9" fmla="*/ 474742 h 1133339"/>
              <a:gd name="connsiteX10" fmla="*/ 6053173 w 12191999"/>
              <a:gd name="connsiteY10" fmla="*/ 321971 h 1133339"/>
              <a:gd name="connsiteX11" fmla="*/ 6256201 w 12191999"/>
              <a:gd name="connsiteY11" fmla="*/ 362960 h 1133339"/>
              <a:gd name="connsiteX12" fmla="*/ 6335091 w 12191999"/>
              <a:gd name="connsiteY12" fmla="*/ 405780 h 1133339"/>
              <a:gd name="connsiteX13" fmla="*/ 6344312 w 12191999"/>
              <a:gd name="connsiteY13" fmla="*/ 398172 h 1133339"/>
              <a:gd name="connsiteX14" fmla="*/ 6635938 w 12191999"/>
              <a:gd name="connsiteY14" fmla="*/ 309092 h 1133339"/>
              <a:gd name="connsiteX15" fmla="*/ 7004761 w 12191999"/>
              <a:gd name="connsiteY15" fmla="*/ 461863 h 1133339"/>
              <a:gd name="connsiteX16" fmla="*/ 7041595 w 12191999"/>
              <a:gd name="connsiteY16" fmla="*/ 506507 h 1133339"/>
              <a:gd name="connsiteX17" fmla="*/ 7048024 w 12191999"/>
              <a:gd name="connsiteY17" fmla="*/ 501203 h 1133339"/>
              <a:gd name="connsiteX18" fmla="*/ 7339652 w 12191999"/>
              <a:gd name="connsiteY18" fmla="*/ 412123 h 1133339"/>
              <a:gd name="connsiteX19" fmla="*/ 7820257 w 12191999"/>
              <a:gd name="connsiteY19" fmla="*/ 730689 h 1133339"/>
              <a:gd name="connsiteX20" fmla="*/ 7823882 w 12191999"/>
              <a:gd name="connsiteY20" fmla="*/ 742369 h 1133339"/>
              <a:gd name="connsiteX21" fmla="*/ 7829379 w 12191999"/>
              <a:gd name="connsiteY21" fmla="*/ 732242 h 1133339"/>
              <a:gd name="connsiteX22" fmla="*/ 8261893 w 12191999"/>
              <a:gd name="connsiteY22" fmla="*/ 502276 h 1133339"/>
              <a:gd name="connsiteX23" fmla="*/ 8441234 w 12191999"/>
              <a:gd name="connsiteY23" fmla="*/ 533926 h 1133339"/>
              <a:gd name="connsiteX24" fmla="*/ 8512634 w 12191999"/>
              <a:gd name="connsiteY24" fmla="*/ 567236 h 1133339"/>
              <a:gd name="connsiteX25" fmla="*/ 8534598 w 12191999"/>
              <a:gd name="connsiteY25" fmla="*/ 526771 h 1133339"/>
              <a:gd name="connsiteX26" fmla="*/ 8840079 w 12191999"/>
              <a:gd name="connsiteY26" fmla="*/ 364348 h 1133339"/>
              <a:gd name="connsiteX27" fmla="*/ 9145560 w 12191999"/>
              <a:gd name="connsiteY27" fmla="*/ 526771 h 1133339"/>
              <a:gd name="connsiteX28" fmla="*/ 9164773 w 12191999"/>
              <a:gd name="connsiteY28" fmla="*/ 562169 h 1133339"/>
              <a:gd name="connsiteX29" fmla="*/ 9187740 w 12191999"/>
              <a:gd name="connsiteY29" fmla="*/ 549703 h 1133339"/>
              <a:gd name="connsiteX30" fmla="*/ 9390768 w 12191999"/>
              <a:gd name="connsiteY30" fmla="*/ 508714 h 1133339"/>
              <a:gd name="connsiteX31" fmla="*/ 9836849 w 12191999"/>
              <a:gd name="connsiteY31" fmla="*/ 759843 h 1133339"/>
              <a:gd name="connsiteX32" fmla="*/ 9846695 w 12191999"/>
              <a:gd name="connsiteY32" fmla="*/ 779672 h 1133339"/>
              <a:gd name="connsiteX33" fmla="*/ 9859902 w 12191999"/>
              <a:gd name="connsiteY33" fmla="*/ 737128 h 1133339"/>
              <a:gd name="connsiteX34" fmla="*/ 10340506 w 12191999"/>
              <a:gd name="connsiteY34" fmla="*/ 418562 h 1133339"/>
              <a:gd name="connsiteX35" fmla="*/ 10543534 w 12191999"/>
              <a:gd name="connsiteY35" fmla="*/ 459551 h 1133339"/>
              <a:gd name="connsiteX36" fmla="*/ 10626367 w 12191999"/>
              <a:gd name="connsiteY36" fmla="*/ 504512 h 1133339"/>
              <a:gd name="connsiteX37" fmla="*/ 10672181 w 12191999"/>
              <a:gd name="connsiteY37" fmla="*/ 448985 h 1133339"/>
              <a:gd name="connsiteX38" fmla="*/ 11041003 w 12191999"/>
              <a:gd name="connsiteY38" fmla="*/ 296214 h 1133339"/>
              <a:gd name="connsiteX39" fmla="*/ 11332631 w 12191999"/>
              <a:gd name="connsiteY39" fmla="*/ 385294 h 1133339"/>
              <a:gd name="connsiteX40" fmla="*/ 11371408 w 12191999"/>
              <a:gd name="connsiteY40" fmla="*/ 417288 h 1133339"/>
              <a:gd name="connsiteX41" fmla="*/ 11406247 w 12191999"/>
              <a:gd name="connsiteY41" fmla="*/ 398377 h 1133339"/>
              <a:gd name="connsiteX42" fmla="*/ 11609275 w 12191999"/>
              <a:gd name="connsiteY42" fmla="*/ 357388 h 1133339"/>
              <a:gd name="connsiteX43" fmla="*/ 12089879 w 12191999"/>
              <a:gd name="connsiteY43" fmla="*/ 675954 h 1133339"/>
              <a:gd name="connsiteX44" fmla="*/ 12109865 w 12191999"/>
              <a:gd name="connsiteY44" fmla="*/ 740336 h 1133339"/>
              <a:gd name="connsiteX45" fmla="*/ 12187741 w 12191999"/>
              <a:gd name="connsiteY45" fmla="*/ 732486 h 1133339"/>
              <a:gd name="connsiteX46" fmla="*/ 12191999 w 12191999"/>
              <a:gd name="connsiteY46" fmla="*/ 732755 h 1133339"/>
              <a:gd name="connsiteX47" fmla="*/ 12191999 w 12191999"/>
              <a:gd name="connsiteY47" fmla="*/ 1133339 h 1133339"/>
              <a:gd name="connsiteX48" fmla="*/ 0 w 12191999"/>
              <a:gd name="connsiteY48" fmla="*/ 1133339 h 1133339"/>
              <a:gd name="connsiteX49" fmla="*/ 0 w 12191999"/>
              <a:gd name="connsiteY49" fmla="*/ 662259 h 1133339"/>
              <a:gd name="connsiteX50" fmla="*/ 35270 w 12191999"/>
              <a:gd name="connsiteY50" fmla="*/ 627821 h 1133339"/>
              <a:gd name="connsiteX51" fmla="*/ 367052 w 12191999"/>
              <a:gd name="connsiteY51" fmla="*/ 508714 h 1133339"/>
              <a:gd name="connsiteX52" fmla="*/ 761454 w 12191999"/>
              <a:gd name="connsiteY52" fmla="*/ 688964 h 1133339"/>
              <a:gd name="connsiteX53" fmla="*/ 765322 w 12191999"/>
              <a:gd name="connsiteY53" fmla="*/ 694269 h 1133339"/>
              <a:gd name="connsiteX54" fmla="*/ 779363 w 12191999"/>
              <a:gd name="connsiteY54" fmla="*/ 668401 h 1133339"/>
              <a:gd name="connsiteX55" fmla="*/ 1249255 w 12191999"/>
              <a:gd name="connsiteY55" fmla="*/ 418562 h 1133339"/>
              <a:gd name="connsiteX56" fmla="*/ 1469828 w 12191999"/>
              <a:gd name="connsiteY56" fmla="*/ 463094 h 1133339"/>
              <a:gd name="connsiteX57" fmla="*/ 1529039 w 12191999"/>
              <a:gd name="connsiteY57" fmla="*/ 495232 h 1133339"/>
              <a:gd name="connsiteX58" fmla="*/ 1556571 w 12191999"/>
              <a:gd name="connsiteY58" fmla="*/ 461863 h 1133339"/>
              <a:gd name="connsiteX59" fmla="*/ 1925393 w 12191999"/>
              <a:gd name="connsiteY59" fmla="*/ 309092 h 1133339"/>
              <a:gd name="connsiteX60" fmla="*/ 2128421 w 12191999"/>
              <a:gd name="connsiteY60" fmla="*/ 350081 h 1133339"/>
              <a:gd name="connsiteX61" fmla="*/ 2211864 w 12191999"/>
              <a:gd name="connsiteY61" fmla="*/ 395372 h 1133339"/>
              <a:gd name="connsiteX62" fmla="*/ 2265051 w 12191999"/>
              <a:gd name="connsiteY62" fmla="*/ 366503 h 1133339"/>
              <a:gd name="connsiteX63" fmla="*/ 2485624 w 12191999"/>
              <a:gd name="connsiteY63" fmla="*/ 321971 h 1133339"/>
              <a:gd name="connsiteX64" fmla="*/ 3007763 w 12191999"/>
              <a:gd name="connsiteY64" fmla="*/ 668067 h 1133339"/>
              <a:gd name="connsiteX65" fmla="*/ 3028976 w 12191999"/>
              <a:gd name="connsiteY65" fmla="*/ 736404 h 1133339"/>
              <a:gd name="connsiteX66" fmla="*/ 3043766 w 12191999"/>
              <a:gd name="connsiteY66" fmla="*/ 731813 h 1133339"/>
              <a:gd name="connsiteX67" fmla="*/ 3148886 w 12191999"/>
              <a:gd name="connsiteY67" fmla="*/ 721216 h 1133339"/>
              <a:gd name="connsiteX68" fmla="*/ 3166919 w 12191999"/>
              <a:gd name="connsiteY68" fmla="*/ 722353 h 1133339"/>
              <a:gd name="connsiteX69" fmla="*/ 3196314 w 12191999"/>
              <a:gd name="connsiteY69" fmla="*/ 627658 h 1133339"/>
              <a:gd name="connsiteX70" fmla="*/ 3676918 w 12191999"/>
              <a:gd name="connsiteY70" fmla="*/ 309092 h 1133339"/>
              <a:gd name="connsiteX71" fmla="*/ 3782038 w 12191999"/>
              <a:gd name="connsiteY71" fmla="*/ 319689 h 1133339"/>
              <a:gd name="connsiteX72" fmla="*/ 3790298 w 12191999"/>
              <a:gd name="connsiteY72" fmla="*/ 322253 h 1133339"/>
              <a:gd name="connsiteX73" fmla="*/ 3819586 w 12191999"/>
              <a:gd name="connsiteY73" fmla="*/ 268294 h 1133339"/>
              <a:gd name="connsiteX74" fmla="*/ 4324187 w 12191999"/>
              <a:gd name="connsiteY74" fmla="*/ 0 h 11333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</a:cxnLst>
            <a:rect l="l" t="t" r="r" b="b"/>
            <a:pathLst>
              <a:path w="12191999" h="1133339">
                <a:moveTo>
                  <a:pt x="4324187" y="0"/>
                </a:moveTo>
                <a:cubicBezTo>
                  <a:pt x="4534237" y="0"/>
                  <a:pt x="4719430" y="106424"/>
                  <a:pt x="4828786" y="268294"/>
                </a:cubicBezTo>
                <a:lnTo>
                  <a:pt x="4852161" y="311359"/>
                </a:lnTo>
                <a:lnTo>
                  <a:pt x="4874652" y="309092"/>
                </a:lnTo>
                <a:cubicBezTo>
                  <a:pt x="5054694" y="309092"/>
                  <a:pt x="5213432" y="400313"/>
                  <a:pt x="5307165" y="539058"/>
                </a:cubicBezTo>
                <a:lnTo>
                  <a:pt x="5334082" y="588645"/>
                </a:lnTo>
                <a:lnTo>
                  <a:pt x="5405825" y="549703"/>
                </a:lnTo>
                <a:cubicBezTo>
                  <a:pt x="5468228" y="523309"/>
                  <a:pt x="5536836" y="508714"/>
                  <a:pt x="5608854" y="508714"/>
                </a:cubicBezTo>
                <a:lnTo>
                  <a:pt x="5653102" y="512618"/>
                </a:lnTo>
                <a:lnTo>
                  <a:pt x="5684350" y="474742"/>
                </a:lnTo>
                <a:cubicBezTo>
                  <a:pt x="5778740" y="380352"/>
                  <a:pt x="5909139" y="321971"/>
                  <a:pt x="6053173" y="321971"/>
                </a:cubicBezTo>
                <a:cubicBezTo>
                  <a:pt x="6125190" y="321971"/>
                  <a:pt x="6193799" y="336566"/>
                  <a:pt x="6256201" y="362960"/>
                </a:cubicBezTo>
                <a:lnTo>
                  <a:pt x="6335091" y="405780"/>
                </a:lnTo>
                <a:lnTo>
                  <a:pt x="6344312" y="398172"/>
                </a:lnTo>
                <a:cubicBezTo>
                  <a:pt x="6427558" y="341931"/>
                  <a:pt x="6527914" y="309092"/>
                  <a:pt x="6635938" y="309092"/>
                </a:cubicBezTo>
                <a:cubicBezTo>
                  <a:pt x="6779972" y="309092"/>
                  <a:pt x="6910371" y="367473"/>
                  <a:pt x="7004761" y="461863"/>
                </a:cubicBezTo>
                <a:lnTo>
                  <a:pt x="7041595" y="506507"/>
                </a:lnTo>
                <a:lnTo>
                  <a:pt x="7048024" y="501203"/>
                </a:lnTo>
                <a:cubicBezTo>
                  <a:pt x="7131271" y="444962"/>
                  <a:pt x="7231627" y="412123"/>
                  <a:pt x="7339652" y="412123"/>
                </a:cubicBezTo>
                <a:cubicBezTo>
                  <a:pt x="7555703" y="412123"/>
                  <a:pt x="7741074" y="543481"/>
                  <a:pt x="7820257" y="730689"/>
                </a:cubicBezTo>
                <a:lnTo>
                  <a:pt x="7823882" y="742369"/>
                </a:lnTo>
                <a:lnTo>
                  <a:pt x="7829379" y="732242"/>
                </a:lnTo>
                <a:cubicBezTo>
                  <a:pt x="7923114" y="593497"/>
                  <a:pt x="8081851" y="502276"/>
                  <a:pt x="8261893" y="502276"/>
                </a:cubicBezTo>
                <a:cubicBezTo>
                  <a:pt x="8324908" y="502276"/>
                  <a:pt x="8385313" y="513450"/>
                  <a:pt x="8441234" y="533926"/>
                </a:cubicBezTo>
                <a:lnTo>
                  <a:pt x="8512634" y="567236"/>
                </a:lnTo>
                <a:lnTo>
                  <a:pt x="8534598" y="526771"/>
                </a:lnTo>
                <a:cubicBezTo>
                  <a:pt x="8600802" y="428776"/>
                  <a:pt x="8712916" y="364348"/>
                  <a:pt x="8840079" y="364348"/>
                </a:cubicBezTo>
                <a:cubicBezTo>
                  <a:pt x="8967241" y="364348"/>
                  <a:pt x="9079356" y="428776"/>
                  <a:pt x="9145560" y="526771"/>
                </a:cubicBezTo>
                <a:lnTo>
                  <a:pt x="9164773" y="562169"/>
                </a:lnTo>
                <a:lnTo>
                  <a:pt x="9187740" y="549703"/>
                </a:lnTo>
                <a:cubicBezTo>
                  <a:pt x="9250143" y="523309"/>
                  <a:pt x="9318751" y="508714"/>
                  <a:pt x="9390768" y="508714"/>
                </a:cubicBezTo>
                <a:cubicBezTo>
                  <a:pt x="9579813" y="508714"/>
                  <a:pt x="9745368" y="609285"/>
                  <a:pt x="9836849" y="759843"/>
                </a:cubicBezTo>
                <a:lnTo>
                  <a:pt x="9846695" y="779672"/>
                </a:lnTo>
                <a:lnTo>
                  <a:pt x="9859902" y="737128"/>
                </a:lnTo>
                <a:cubicBezTo>
                  <a:pt x="9939084" y="549920"/>
                  <a:pt x="10124455" y="418562"/>
                  <a:pt x="10340506" y="418562"/>
                </a:cubicBezTo>
                <a:cubicBezTo>
                  <a:pt x="10412523" y="418562"/>
                  <a:pt x="10481131" y="433157"/>
                  <a:pt x="10543534" y="459551"/>
                </a:cubicBezTo>
                <a:lnTo>
                  <a:pt x="10626367" y="504512"/>
                </a:lnTo>
                <a:lnTo>
                  <a:pt x="10672181" y="448985"/>
                </a:lnTo>
                <a:cubicBezTo>
                  <a:pt x="10766571" y="354595"/>
                  <a:pt x="10896969" y="296214"/>
                  <a:pt x="11041003" y="296214"/>
                </a:cubicBezTo>
                <a:cubicBezTo>
                  <a:pt x="11149029" y="296214"/>
                  <a:pt x="11249384" y="329053"/>
                  <a:pt x="11332631" y="385294"/>
                </a:cubicBezTo>
                <a:lnTo>
                  <a:pt x="11371408" y="417288"/>
                </a:lnTo>
                <a:lnTo>
                  <a:pt x="11406247" y="398377"/>
                </a:lnTo>
                <a:cubicBezTo>
                  <a:pt x="11468650" y="371983"/>
                  <a:pt x="11537258" y="357388"/>
                  <a:pt x="11609275" y="357388"/>
                </a:cubicBezTo>
                <a:cubicBezTo>
                  <a:pt x="11825326" y="357388"/>
                  <a:pt x="12010697" y="488746"/>
                  <a:pt x="12089879" y="675954"/>
                </a:cubicBezTo>
                <a:lnTo>
                  <a:pt x="12109865" y="740336"/>
                </a:lnTo>
                <a:lnTo>
                  <a:pt x="12187741" y="732486"/>
                </a:lnTo>
                <a:lnTo>
                  <a:pt x="12191999" y="732755"/>
                </a:lnTo>
                <a:lnTo>
                  <a:pt x="12191999" y="1133339"/>
                </a:lnTo>
                <a:lnTo>
                  <a:pt x="0" y="1133339"/>
                </a:lnTo>
                <a:lnTo>
                  <a:pt x="0" y="662259"/>
                </a:lnTo>
                <a:lnTo>
                  <a:pt x="35270" y="627821"/>
                </a:lnTo>
                <a:cubicBezTo>
                  <a:pt x="125433" y="553412"/>
                  <a:pt x="241023" y="508714"/>
                  <a:pt x="367052" y="508714"/>
                </a:cubicBezTo>
                <a:cubicBezTo>
                  <a:pt x="524589" y="508714"/>
                  <a:pt x="665814" y="578555"/>
                  <a:pt x="761454" y="688964"/>
                </a:cubicBezTo>
                <a:lnTo>
                  <a:pt x="765322" y="694269"/>
                </a:lnTo>
                <a:lnTo>
                  <a:pt x="779363" y="668401"/>
                </a:lnTo>
                <a:cubicBezTo>
                  <a:pt x="881198" y="517666"/>
                  <a:pt x="1053653" y="418562"/>
                  <a:pt x="1249255" y="418562"/>
                </a:cubicBezTo>
                <a:cubicBezTo>
                  <a:pt x="1327495" y="418562"/>
                  <a:pt x="1402032" y="434418"/>
                  <a:pt x="1469828" y="463094"/>
                </a:cubicBezTo>
                <a:lnTo>
                  <a:pt x="1529039" y="495232"/>
                </a:lnTo>
                <a:lnTo>
                  <a:pt x="1556571" y="461863"/>
                </a:lnTo>
                <a:cubicBezTo>
                  <a:pt x="1650961" y="367473"/>
                  <a:pt x="1781359" y="309092"/>
                  <a:pt x="1925393" y="309092"/>
                </a:cubicBezTo>
                <a:cubicBezTo>
                  <a:pt x="1997410" y="309092"/>
                  <a:pt x="2066018" y="323687"/>
                  <a:pt x="2128421" y="350081"/>
                </a:cubicBezTo>
                <a:lnTo>
                  <a:pt x="2211864" y="395372"/>
                </a:lnTo>
                <a:lnTo>
                  <a:pt x="2265051" y="366503"/>
                </a:lnTo>
                <a:cubicBezTo>
                  <a:pt x="2332847" y="337827"/>
                  <a:pt x="2407384" y="321971"/>
                  <a:pt x="2485624" y="321971"/>
                </a:cubicBezTo>
                <a:cubicBezTo>
                  <a:pt x="2720347" y="321971"/>
                  <a:pt x="2921738" y="464681"/>
                  <a:pt x="3007763" y="668067"/>
                </a:cubicBezTo>
                <a:lnTo>
                  <a:pt x="3028976" y="736404"/>
                </a:lnTo>
                <a:lnTo>
                  <a:pt x="3043766" y="731813"/>
                </a:lnTo>
                <a:cubicBezTo>
                  <a:pt x="3077721" y="724865"/>
                  <a:pt x="3112877" y="721216"/>
                  <a:pt x="3148886" y="721216"/>
                </a:cubicBezTo>
                <a:lnTo>
                  <a:pt x="3166919" y="722353"/>
                </a:lnTo>
                <a:lnTo>
                  <a:pt x="3196314" y="627658"/>
                </a:lnTo>
                <a:cubicBezTo>
                  <a:pt x="3275496" y="440450"/>
                  <a:pt x="3460867" y="309092"/>
                  <a:pt x="3676918" y="309092"/>
                </a:cubicBezTo>
                <a:cubicBezTo>
                  <a:pt x="3712927" y="309092"/>
                  <a:pt x="3748083" y="312741"/>
                  <a:pt x="3782038" y="319689"/>
                </a:cubicBezTo>
                <a:lnTo>
                  <a:pt x="3790298" y="322253"/>
                </a:lnTo>
                <a:lnTo>
                  <a:pt x="3819586" y="268294"/>
                </a:lnTo>
                <a:cubicBezTo>
                  <a:pt x="3928943" y="106424"/>
                  <a:pt x="4114136" y="0"/>
                  <a:pt x="4324187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4" name="组合 23"/>
          <p:cNvGrpSpPr/>
          <p:nvPr/>
        </p:nvGrpSpPr>
        <p:grpSpPr>
          <a:xfrm>
            <a:off x="4031648" y="4415650"/>
            <a:ext cx="2428324" cy="372728"/>
            <a:chOff x="4031648" y="4415650"/>
            <a:chExt cx="2428324" cy="372728"/>
          </a:xfrm>
        </p:grpSpPr>
        <p:pic>
          <p:nvPicPr>
            <p:cNvPr id="25" name="Picture 2" descr="C:\Users\Administrator\Desktop\精斗云1.0发布会\精斗云VI&amp;Icon\精斗云icon\产品cion切图\云会计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1648" y="4502121"/>
              <a:ext cx="243606" cy="17652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6" name="Picture 4" descr="C:\Users\Administrator\Desktop\精斗云1.0发布会\精斗云VI&amp;Icon\精斗云icon\产品cion切图\云进销存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6728" y="4415650"/>
              <a:ext cx="22226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7" name="Picture 5" descr="C:\Users\Administrator\Desktop\电脑.png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74935" y="4572378"/>
              <a:ext cx="216000" cy="21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8" name="Picture 6" descr="C:\Users\Administrator\Desktop\手机.png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5576" y="4476060"/>
              <a:ext cx="214396" cy="214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7" descr="C:\Users\Administrator\Desktop\精斗云1.0发布会\精斗云VI&amp;Icon\精斗云icon\产品cion切图\云财贸.png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94035" y="4483308"/>
              <a:ext cx="219000" cy="14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2"/>
          <p:cNvSpPr txBox="1"/>
          <p:nvPr/>
        </p:nvSpPr>
        <p:spPr>
          <a:xfrm>
            <a:off x="115750" y="0"/>
            <a:ext cx="7127875" cy="520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客户定位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爆炸形 1 8"/>
          <p:cNvSpPr/>
          <p:nvPr/>
        </p:nvSpPr>
        <p:spPr>
          <a:xfrm>
            <a:off x="971600" y="2211710"/>
            <a:ext cx="3606130" cy="1440160"/>
          </a:xfrm>
          <a:prstGeom prst="irregularSeal1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noAutofit/>
          </a:bodyPr>
          <a:lstStyle/>
          <a:p>
            <a:pPr algn="ctr"/>
            <a:r>
              <a:rPr lang="zh-CN" altLang="en-US" b="1" dirty="0" smtClean="0">
                <a:latin typeface="微软雅黑" panose="020B0503020204020204" charset="-122"/>
                <a:ea typeface="微软雅黑" panose="020B0503020204020204" charset="-122"/>
              </a:rPr>
              <a:t>小微型商贸企业</a:t>
            </a:r>
            <a:endParaRPr lang="zh-CN" altLang="en-US" b="1" dirty="0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Rectangle 10"/>
          <p:cNvSpPr txBox="1">
            <a:spLocks noChangeArrowheads="1"/>
          </p:cNvSpPr>
          <p:nvPr/>
        </p:nvSpPr>
        <p:spPr bwMode="auto">
          <a:xfrm>
            <a:off x="395536" y="771550"/>
            <a:ext cx="576064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342900" indent="-3429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1"/>
              </a:buBlip>
              <a:defRPr kumimoji="1" lang="zh-CN" altLang="en-US" sz="20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742950" indent="-28575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–"/>
              <a:defRPr kumimoji="1" lang="zh-CN" altLang="en-US" sz="18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2pPr>
            <a:lvl3pPr marL="11430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•"/>
              <a:defRPr kumimoji="1" lang="zh-CN" altLang="en-US" sz="16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3pPr>
            <a:lvl4pPr marL="16002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–"/>
              <a:defRPr kumimoji="1" lang="zh-CN" altLang="en-US" sz="1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4pPr>
            <a:lvl5pPr marL="2057400" indent="-228600" algn="l" defTabSz="457200" rtl="0" eaLnBrk="1" fontAlgn="base" latinLnBrk="0" hangingPunct="1">
              <a:spcBef>
                <a:spcPct val="20000"/>
              </a:spcBef>
              <a:spcAft>
                <a:spcPct val="0"/>
              </a:spcAft>
              <a:buFont typeface="Arial" panose="020B0604020202020204"/>
              <a:buChar char="»"/>
              <a:defRPr kumimoji="1" lang="zh-CN" altLang="en-US" sz="1400" b="0" i="0" kern="120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 panose="020B0604020202020204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Clr>
                <a:srgbClr val="00B0F0"/>
              </a:buClr>
              <a:buSzPct val="80000"/>
              <a:buNone/>
            </a:pPr>
            <a:endParaRPr lang="zh-CN" altLang="en-US" sz="1600" dirty="0" smtClean="0">
              <a:solidFill>
                <a:srgbClr val="FF6600"/>
              </a:solidFill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355600" indent="-355600">
              <a:buFont typeface="Wingdings" panose="05000000000000000000" pitchFamily="2" charset="2"/>
              <a:buNone/>
            </a:pPr>
            <a:r>
              <a:rPr lang="zh-CN" altLang="en-US" sz="1600" dirty="0" smtClean="0"/>
              <a:t>            云进销存广泛应用于多门店、多仓库的小型商贸企业的供应链管理，也适用于供应链及财务一体化的小微企业</a:t>
            </a:r>
            <a:r>
              <a:rPr lang="en-US" altLang="zh-CN" sz="1600" dirty="0" smtClean="0"/>
              <a:t>(</a:t>
            </a:r>
            <a:r>
              <a:rPr lang="zh-CN" altLang="en-US" sz="1600" dirty="0" smtClean="0"/>
              <a:t>云进销存</a:t>
            </a:r>
            <a:r>
              <a:rPr lang="en-US" altLang="zh-CN" sz="1600" dirty="0" smtClean="0"/>
              <a:t>+</a:t>
            </a:r>
            <a:r>
              <a:rPr lang="zh-CN" altLang="en-US" sz="1600" dirty="0" smtClean="0"/>
              <a:t>云会计</a:t>
            </a:r>
            <a:r>
              <a:rPr lang="en-US" altLang="zh-CN" sz="1600" dirty="0" smtClean="0"/>
              <a:t>)</a:t>
            </a:r>
            <a:r>
              <a:rPr lang="zh-CN" altLang="en-US" sz="1600" dirty="0" smtClean="0"/>
              <a:t>。</a:t>
            </a:r>
            <a:endParaRPr lang="en-US" altLang="zh-CN" sz="1600" dirty="0" smtClean="0"/>
          </a:p>
        </p:txBody>
      </p:sp>
      <p:graphicFrame>
        <p:nvGraphicFramePr>
          <p:cNvPr id="12" name="图示 11"/>
          <p:cNvGraphicFramePr/>
          <p:nvPr/>
        </p:nvGraphicFramePr>
        <p:xfrm>
          <a:off x="5364088" y="1771774"/>
          <a:ext cx="2471936" cy="23200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" name="矩形 12"/>
          <p:cNvSpPr/>
          <p:nvPr/>
        </p:nvSpPr>
        <p:spPr>
          <a:xfrm>
            <a:off x="785317" y="3939902"/>
            <a:ext cx="50828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 </a:t>
            </a:r>
            <a:r>
              <a:rPr lang="zh-CN" altLang="en-US" sz="1600" dirty="0" smtClean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      轻松</a:t>
            </a:r>
            <a:r>
              <a:rPr lang="zh-CN" altLang="en-US" sz="1600" dirty="0">
                <a:solidFill>
                  <a:srgbClr val="262626"/>
                </a:solidFill>
                <a:latin typeface="微软雅黑" panose="020B0503020204020204" charset="-122"/>
                <a:ea typeface="微软雅黑" panose="020B0503020204020204" charset="-122"/>
              </a:rPr>
              <a:t>实现异地协同，多点办公，智能分析业务数据，让企业管理更高效，更轻松。</a:t>
            </a:r>
            <a:endParaRPr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标题 2"/>
          <p:cNvSpPr txBox="1"/>
          <p:nvPr/>
        </p:nvSpPr>
        <p:spPr>
          <a:xfrm>
            <a:off x="115750" y="0"/>
            <a:ext cx="7127875" cy="5207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价值点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395289" y="3543301"/>
            <a:ext cx="4537075" cy="75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88900" indent="-88900">
              <a:lnSpc>
                <a:spcPct val="90000"/>
              </a:lnSpc>
              <a:spcBef>
                <a:spcPct val="20000"/>
              </a:spcBef>
              <a:buClr>
                <a:srgbClr val="00B0F0"/>
              </a:buClr>
              <a:buSzPct val="80000"/>
              <a:buFont typeface="Wingdings" panose="05000000000000000000" pitchFamily="2" charset="2"/>
              <a:buNone/>
            </a:pPr>
            <a:endParaRPr lang="zh-CN" altLang="en-US" sz="2400" b="0">
              <a:latin typeface="Franklin Gothic Book" panose="020B0503020102020204" pitchFamily="34" charset="0"/>
              <a:ea typeface="宋体" panose="02010600030101010101" pitchFamily="2" charset="-122"/>
            </a:endParaRPr>
          </a:p>
        </p:txBody>
      </p:sp>
      <p:sp>
        <p:nvSpPr>
          <p:cNvPr id="11" name="标题 2"/>
          <p:cNvSpPr txBox="1"/>
          <p:nvPr/>
        </p:nvSpPr>
        <p:spPr>
          <a:xfrm>
            <a:off x="323529" y="2"/>
            <a:ext cx="7128197" cy="520095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zh-CN" alt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Oval 4"/>
          <p:cNvSpPr>
            <a:spLocks noChangeArrowheads="1"/>
          </p:cNvSpPr>
          <p:nvPr/>
        </p:nvSpPr>
        <p:spPr bwMode="auto">
          <a:xfrm>
            <a:off x="2740025" y="1219518"/>
            <a:ext cx="3744913" cy="3705225"/>
          </a:xfrm>
          <a:prstGeom prst="ellipse">
            <a:avLst/>
          </a:prstGeom>
          <a:solidFill>
            <a:schemeClr val="tx1">
              <a:lumMod val="10000"/>
              <a:lumOff val="90000"/>
              <a:alpha val="70000"/>
            </a:schemeClr>
          </a:solidFill>
          <a:ln w="9525" algn="ctr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Oval 6"/>
          <p:cNvSpPr/>
          <p:nvPr/>
        </p:nvSpPr>
        <p:spPr>
          <a:xfrm>
            <a:off x="3659505" y="2145030"/>
            <a:ext cx="1908175" cy="1995805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  <a:ln w="9525" cap="flat" cmpd="sng">
            <a:noFill/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pPr lvl="0" eaLnBrk="1" hangingPunct="1"/>
            <a:endParaRPr lang="zh-CN" altLang="zh-CN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" name="Text Box 8"/>
          <p:cNvSpPr txBox="1">
            <a:spLocks noChangeArrowheads="1"/>
          </p:cNvSpPr>
          <p:nvPr/>
        </p:nvSpPr>
        <p:spPr bwMode="gray">
          <a:xfrm>
            <a:off x="3659505" y="2427734"/>
            <a:ext cx="1908810" cy="1323439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  <a:scene3d>
              <a:camera prst="orthographicFront"/>
              <a:lightRig rig="threePt" dir="t"/>
            </a:scene3d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多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仓库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多</a:t>
            </a: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门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店</a:t>
            </a:r>
            <a:endParaRPr lang="en-US" altLang="zh-CN" sz="1600" b="1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多分公司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进</a:t>
            </a: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销存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业务</a:t>
            </a:r>
            <a:endParaRPr lang="en-US" altLang="zh-CN" sz="1600" b="1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最</a:t>
            </a:r>
            <a:r>
              <a:rPr lang="zh-CN" altLang="en-US" sz="1600" b="1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优选</a:t>
            </a:r>
            <a:r>
              <a:rPr lang="zh-CN" altLang="en-US" sz="1600" b="1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sym typeface="+mn-ea"/>
              </a:rPr>
              <a:t>择</a:t>
            </a:r>
            <a:endParaRPr kumimoji="0" lang="zh-CN" altLang="en-US" sz="1600" b="1" i="0" u="none" strike="noStrike" kern="1200" cap="none" spc="0" normalizeH="0" baseline="0" noProof="0" dirty="0" smtClean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grpSp>
        <p:nvGrpSpPr>
          <p:cNvPr id="15" name="Group 9"/>
          <p:cNvGrpSpPr/>
          <p:nvPr/>
        </p:nvGrpSpPr>
        <p:grpSpPr>
          <a:xfrm>
            <a:off x="4224338" y="862330"/>
            <a:ext cx="636587" cy="615950"/>
            <a:chOff x="2640" y="1088"/>
            <a:chExt cx="432" cy="415"/>
          </a:xfrm>
        </p:grpSpPr>
        <p:sp>
          <p:nvSpPr>
            <p:cNvPr id="16" name="Oval 11"/>
            <p:cNvSpPr>
              <a:spLocks noChangeArrowheads="1"/>
            </p:cNvSpPr>
            <p:nvPr/>
          </p:nvSpPr>
          <p:spPr bwMode="gray">
            <a:xfrm>
              <a:off x="2640" y="1088"/>
              <a:ext cx="432" cy="415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7" name="Text Box 13"/>
            <p:cNvSpPr txBox="1">
              <a:spLocks noChangeArrowheads="1"/>
            </p:cNvSpPr>
            <p:nvPr/>
          </p:nvSpPr>
          <p:spPr bwMode="gray">
            <a:xfrm>
              <a:off x="2724" y="1152"/>
              <a:ext cx="282" cy="3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lvl="0" algn="ctr" eaLnBrk="0" hangingPunct="0"/>
              <a:r>
                <a:rPr lang="en-US" altLang="zh-CN" sz="2400" b="1" dirty="0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宋体" panose="02010600030101010101" pitchFamily="2" charset="-122"/>
                </a:rPr>
                <a:t>B</a:t>
              </a:r>
              <a:endParaRPr lang="en-US" altLang="zh-CN" sz="2400" b="1" dirty="0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18" name="Group 14"/>
          <p:cNvGrpSpPr/>
          <p:nvPr/>
        </p:nvGrpSpPr>
        <p:grpSpPr>
          <a:xfrm>
            <a:off x="3629025" y="3961130"/>
            <a:ext cx="296863" cy="261938"/>
            <a:chOff x="2236" y="3191"/>
            <a:chExt cx="201" cy="176"/>
          </a:xfrm>
          <a:solidFill>
            <a:srgbClr val="00B0F0"/>
          </a:solidFill>
        </p:grpSpPr>
        <p:sp>
          <p:nvSpPr>
            <p:cNvPr id="19" name="Oval 15"/>
            <p:cNvSpPr>
              <a:spLocks noChangeArrowheads="1"/>
            </p:cNvSpPr>
            <p:nvPr/>
          </p:nvSpPr>
          <p:spPr bwMode="gray">
            <a:xfrm rot="18227093">
              <a:off x="2230" y="3283"/>
              <a:ext cx="82" cy="86"/>
            </a:xfrm>
            <a:prstGeom prst="ellipse">
              <a:avLst/>
            </a:prstGeom>
            <a:grpFill/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Oval 16"/>
            <p:cNvSpPr>
              <a:spLocks noChangeArrowheads="1"/>
            </p:cNvSpPr>
            <p:nvPr/>
          </p:nvSpPr>
          <p:spPr bwMode="gray">
            <a:xfrm rot="18227093">
              <a:off x="2347" y="3196"/>
              <a:ext cx="81" cy="86"/>
            </a:xfrm>
            <a:prstGeom prst="ellipse">
              <a:avLst/>
            </a:prstGeom>
            <a:grpFill/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21" name="Group 17"/>
          <p:cNvGrpSpPr/>
          <p:nvPr/>
        </p:nvGrpSpPr>
        <p:grpSpPr>
          <a:xfrm>
            <a:off x="3022600" y="4207193"/>
            <a:ext cx="636588" cy="641350"/>
            <a:chOff x="1824" y="3357"/>
            <a:chExt cx="432" cy="432"/>
          </a:xfrm>
          <a:solidFill>
            <a:srgbClr val="00B0F0"/>
          </a:solidFill>
        </p:grpSpPr>
        <p:sp>
          <p:nvSpPr>
            <p:cNvPr id="22" name="Oval 19"/>
            <p:cNvSpPr>
              <a:spLocks noChangeArrowheads="1"/>
            </p:cNvSpPr>
            <p:nvPr/>
          </p:nvSpPr>
          <p:spPr bwMode="gray">
            <a:xfrm>
              <a:off x="1824" y="3357"/>
              <a:ext cx="432" cy="432"/>
            </a:xfrm>
            <a:prstGeom prst="ellipse">
              <a:avLst/>
            </a:prstGeom>
            <a:grpFill/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3" name="Text Box 21"/>
            <p:cNvSpPr txBox="1">
              <a:spLocks noChangeArrowheads="1"/>
            </p:cNvSpPr>
            <p:nvPr/>
          </p:nvSpPr>
          <p:spPr bwMode="gray">
            <a:xfrm>
              <a:off x="1902" y="3419"/>
              <a:ext cx="266" cy="308"/>
            </a:xfrm>
            <a:prstGeom prst="rect">
              <a:avLst/>
            </a:prstGeom>
            <a:grp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lvl="0" algn="ctr" eaLnBrk="0" hangingPunct="0"/>
              <a:r>
                <a:rPr lang="en-US" altLang="zh-CN" sz="2400" b="1" dirty="0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宋体" panose="02010600030101010101" pitchFamily="2" charset="-122"/>
                </a:rPr>
                <a:t>E</a:t>
              </a:r>
              <a:endParaRPr lang="en-US" altLang="zh-CN" sz="2400" b="1" dirty="0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4" name="Group 22"/>
          <p:cNvGrpSpPr/>
          <p:nvPr/>
        </p:nvGrpSpPr>
        <p:grpSpPr>
          <a:xfrm>
            <a:off x="6135688" y="2145030"/>
            <a:ext cx="631825" cy="649288"/>
            <a:chOff x="3938" y="1968"/>
            <a:chExt cx="430" cy="437"/>
          </a:xfrm>
        </p:grpSpPr>
        <p:sp>
          <p:nvSpPr>
            <p:cNvPr id="25" name="Oval 24"/>
            <p:cNvSpPr>
              <a:spLocks noChangeArrowheads="1"/>
            </p:cNvSpPr>
            <p:nvPr/>
          </p:nvSpPr>
          <p:spPr bwMode="gray">
            <a:xfrm>
              <a:off x="3938" y="1968"/>
              <a:ext cx="430" cy="437"/>
            </a:xfrm>
            <a:prstGeom prst="ellipse">
              <a:avLst/>
            </a:prstGeom>
            <a:solidFill>
              <a:schemeClr val="tx2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6" name="Text Box 26"/>
            <p:cNvSpPr txBox="1">
              <a:spLocks noChangeArrowheads="1"/>
            </p:cNvSpPr>
            <p:nvPr/>
          </p:nvSpPr>
          <p:spPr bwMode="gray">
            <a:xfrm>
              <a:off x="4010" y="2028"/>
              <a:ext cx="276" cy="3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lvl="0" algn="ctr" eaLnBrk="0" hangingPunct="0"/>
              <a:r>
                <a:rPr lang="en-US" altLang="zh-CN" sz="2400" b="1" dirty="0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宋体" panose="02010600030101010101" pitchFamily="2" charset="-122"/>
                </a:rPr>
                <a:t>C</a:t>
              </a:r>
              <a:endParaRPr lang="en-US" altLang="zh-CN" sz="2400" b="1" dirty="0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5567363" y="4211955"/>
            <a:ext cx="606425" cy="582613"/>
            <a:chOff x="3552" y="3339"/>
            <a:chExt cx="412" cy="392"/>
          </a:xfrm>
        </p:grpSpPr>
        <p:sp>
          <p:nvSpPr>
            <p:cNvPr id="28" name="Oval 29"/>
            <p:cNvSpPr>
              <a:spLocks noChangeArrowheads="1"/>
            </p:cNvSpPr>
            <p:nvPr/>
          </p:nvSpPr>
          <p:spPr bwMode="gray">
            <a:xfrm>
              <a:off x="3552" y="3339"/>
              <a:ext cx="412" cy="392"/>
            </a:xfrm>
            <a:prstGeom prst="ellipse">
              <a:avLst/>
            </a:prstGeom>
            <a:solidFill>
              <a:schemeClr val="accent1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9" name="Text Box 31"/>
            <p:cNvSpPr txBox="1">
              <a:spLocks noChangeArrowheads="1"/>
            </p:cNvSpPr>
            <p:nvPr/>
          </p:nvSpPr>
          <p:spPr bwMode="gray">
            <a:xfrm>
              <a:off x="3631" y="3360"/>
              <a:ext cx="307" cy="308"/>
            </a:xfrm>
            <a:prstGeom prst="rect">
              <a:avLst/>
            </a:prstGeom>
            <a:noFill/>
            <a:ln w="9525" algn="ctr">
              <a:noFill/>
              <a:miter lim="800000"/>
            </a:ln>
            <a:effectLst/>
          </p:spPr>
          <p:txBody>
            <a:bodyPr wrap="square">
              <a:spAutoFit/>
            </a:bodyPr>
            <a:lstStyle/>
            <a:p>
              <a:pPr lvl="0" algn="ctr" eaLnBrk="0" hangingPunct="0"/>
              <a:r>
                <a:rPr lang="en-US" altLang="zh-CN" sz="2400" b="1" dirty="0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宋体" panose="02010600030101010101" pitchFamily="2" charset="-122"/>
                </a:rPr>
                <a:t>D</a:t>
              </a:r>
              <a:endParaRPr lang="en-US" altLang="zh-CN" sz="2400" b="1" dirty="0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grpSp>
        <p:nvGrpSpPr>
          <p:cNvPr id="30" name="Group 32"/>
          <p:cNvGrpSpPr/>
          <p:nvPr/>
        </p:nvGrpSpPr>
        <p:grpSpPr>
          <a:xfrm>
            <a:off x="2528888" y="2145030"/>
            <a:ext cx="635000" cy="641350"/>
            <a:chOff x="1488" y="1968"/>
            <a:chExt cx="432" cy="432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1" name="Oval 34"/>
            <p:cNvSpPr>
              <a:spLocks noChangeArrowheads="1"/>
            </p:cNvSpPr>
            <p:nvPr/>
          </p:nvSpPr>
          <p:spPr bwMode="gray">
            <a:xfrm>
              <a:off x="1488" y="1968"/>
              <a:ext cx="432" cy="432"/>
            </a:xfrm>
            <a:prstGeom prst="ellipse">
              <a:avLst/>
            </a:prstGeom>
            <a:grpFill/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2" name="Text Box 36"/>
            <p:cNvSpPr txBox="1">
              <a:spLocks noChangeArrowheads="1"/>
            </p:cNvSpPr>
            <p:nvPr/>
          </p:nvSpPr>
          <p:spPr bwMode="gray">
            <a:xfrm>
              <a:off x="1570" y="2016"/>
              <a:ext cx="286" cy="308"/>
            </a:xfrm>
            <a:prstGeom prst="rect">
              <a:avLst/>
            </a:prstGeom>
            <a:grpFill/>
            <a:ln w="9525" algn="ctr">
              <a:noFill/>
              <a:miter lim="800000"/>
            </a:ln>
            <a:effectLst/>
          </p:spPr>
          <p:txBody>
            <a:bodyPr wrap="none">
              <a:spAutoFit/>
            </a:bodyPr>
            <a:lstStyle/>
            <a:p>
              <a:pPr lvl="0" algn="ctr" eaLnBrk="0" hangingPunct="0"/>
              <a:r>
                <a:rPr lang="en-US" altLang="zh-CN" sz="2400" b="1" dirty="0">
                  <a:solidFill>
                    <a:srgbClr val="FFFFFF"/>
                  </a:solidFill>
                  <a:effectLst>
                    <a:outerShdw blurRad="38100" dist="38100" dir="2700000">
                      <a:srgbClr val="C0C0C0"/>
                    </a:outerShdw>
                  </a:effectLst>
                  <a:latin typeface="Verdana" panose="020B0604030504040204" pitchFamily="34" charset="0"/>
                  <a:ea typeface="宋体" panose="02010600030101010101" pitchFamily="2" charset="-122"/>
                </a:rPr>
                <a:t>A</a:t>
              </a:r>
              <a:endParaRPr lang="en-US" altLang="zh-CN" sz="2400" b="1" dirty="0">
                <a:solidFill>
                  <a:srgbClr val="FFFFFF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</p:grpSp>
      <p:sp>
        <p:nvSpPr>
          <p:cNvPr id="33" name="Oval 37"/>
          <p:cNvSpPr>
            <a:spLocks noChangeArrowheads="1"/>
          </p:cNvSpPr>
          <p:nvPr/>
        </p:nvSpPr>
        <p:spPr bwMode="gray">
          <a:xfrm rot="18227093">
            <a:off x="5499100" y="4065905"/>
            <a:ext cx="122238" cy="128588"/>
          </a:xfrm>
          <a:prstGeom prst="ellipse">
            <a:avLst/>
          </a:prstGeom>
          <a:solidFill>
            <a:srgbClr val="176AD0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" name="Oval 38"/>
          <p:cNvSpPr>
            <a:spLocks noChangeArrowheads="1"/>
          </p:cNvSpPr>
          <p:nvPr/>
        </p:nvSpPr>
        <p:spPr bwMode="gray">
          <a:xfrm rot="18227093">
            <a:off x="5357813" y="3923030"/>
            <a:ext cx="122238" cy="128588"/>
          </a:xfrm>
          <a:prstGeom prst="ellipse">
            <a:avLst/>
          </a:prstGeom>
          <a:solidFill>
            <a:srgbClr val="176AD0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grpSp>
        <p:nvGrpSpPr>
          <p:cNvPr id="35" name="Group 39"/>
          <p:cNvGrpSpPr/>
          <p:nvPr/>
        </p:nvGrpSpPr>
        <p:grpSpPr>
          <a:xfrm>
            <a:off x="3235325" y="2573655"/>
            <a:ext cx="339725" cy="192088"/>
            <a:chOff x="2016" y="2304"/>
            <a:chExt cx="231" cy="130"/>
          </a:xfrm>
          <a:solidFill>
            <a:schemeClr val="accent5">
              <a:lumMod val="60000"/>
              <a:lumOff val="40000"/>
            </a:schemeClr>
          </a:solidFill>
        </p:grpSpPr>
        <p:sp>
          <p:nvSpPr>
            <p:cNvPr id="36" name="Oval 40"/>
            <p:cNvSpPr>
              <a:spLocks noChangeArrowheads="1"/>
            </p:cNvSpPr>
            <p:nvPr/>
          </p:nvSpPr>
          <p:spPr bwMode="gray">
            <a:xfrm rot="18227093">
              <a:off x="2019" y="2302"/>
              <a:ext cx="82" cy="87"/>
            </a:xfrm>
            <a:prstGeom prst="ellipse">
              <a:avLst/>
            </a:prstGeom>
            <a:grpFill/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37" name="Oval 41"/>
            <p:cNvSpPr>
              <a:spLocks noChangeArrowheads="1"/>
            </p:cNvSpPr>
            <p:nvPr/>
          </p:nvSpPr>
          <p:spPr bwMode="gray">
            <a:xfrm rot="18227093">
              <a:off x="2161" y="2350"/>
              <a:ext cx="82" cy="86"/>
            </a:xfrm>
            <a:prstGeom prst="ellipse">
              <a:avLst/>
            </a:prstGeom>
            <a:grpFill/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38" name="Group 42"/>
          <p:cNvGrpSpPr/>
          <p:nvPr/>
        </p:nvGrpSpPr>
        <p:grpSpPr>
          <a:xfrm>
            <a:off x="4506913" y="1616393"/>
            <a:ext cx="128587" cy="385762"/>
            <a:chOff x="2832" y="1612"/>
            <a:chExt cx="87" cy="260"/>
          </a:xfrm>
        </p:grpSpPr>
        <p:sp>
          <p:nvSpPr>
            <p:cNvPr id="39" name="Oval 43"/>
            <p:cNvSpPr>
              <a:spLocks noChangeArrowheads="1"/>
            </p:cNvSpPr>
            <p:nvPr/>
          </p:nvSpPr>
          <p:spPr bwMode="gray">
            <a:xfrm rot="18227093">
              <a:off x="2832" y="1612"/>
              <a:ext cx="81" cy="87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40" name="Oval 44"/>
            <p:cNvSpPr>
              <a:spLocks noChangeArrowheads="1"/>
            </p:cNvSpPr>
            <p:nvPr/>
          </p:nvSpPr>
          <p:spPr bwMode="gray">
            <a:xfrm rot="18227093">
              <a:off x="2827" y="1788"/>
              <a:ext cx="82" cy="87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endParaRPr>
            </a:p>
          </p:txBody>
        </p:sp>
      </p:grpSp>
      <p:sp>
        <p:nvSpPr>
          <p:cNvPr id="41" name="Oval 45"/>
          <p:cNvSpPr>
            <a:spLocks noChangeArrowheads="1"/>
          </p:cNvSpPr>
          <p:nvPr/>
        </p:nvSpPr>
        <p:spPr bwMode="gray">
          <a:xfrm rot="18227093">
            <a:off x="5869781" y="2596674"/>
            <a:ext cx="122238" cy="127000"/>
          </a:xfrm>
          <a:prstGeom prst="ellipse">
            <a:avLst/>
          </a:prstGeom>
          <a:solidFill>
            <a:schemeClr val="tx2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2" name="Oval 46"/>
          <p:cNvSpPr>
            <a:spLocks noChangeArrowheads="1"/>
          </p:cNvSpPr>
          <p:nvPr/>
        </p:nvSpPr>
        <p:spPr bwMode="gray">
          <a:xfrm rot="18227093">
            <a:off x="5640388" y="2711768"/>
            <a:ext cx="122238" cy="128588"/>
          </a:xfrm>
          <a:prstGeom prst="ellipse">
            <a:avLst/>
          </a:prstGeom>
          <a:solidFill>
            <a:schemeClr val="tx2"/>
          </a:solidFill>
          <a:ln w="9525">
            <a:noFill/>
            <a:round/>
          </a:ln>
          <a:effectLst/>
        </p:spPr>
        <p:txBody>
          <a:bodyPr wrap="none" anchor="ctr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3" name="Text Box 47"/>
          <p:cNvSpPr txBox="1"/>
          <p:nvPr/>
        </p:nvSpPr>
        <p:spPr>
          <a:xfrm>
            <a:off x="539553" y="2139702"/>
            <a:ext cx="1989652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0" hangingPunct="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异地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协同，统一运营；分店核算，各负盈亏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；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algn="ctr" eaLnBrk="0" hangingPunct="0"/>
            <a:endParaRPr lang="en-US" altLang="zh-CN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Text Box 48"/>
          <p:cNvSpPr txBox="1"/>
          <p:nvPr/>
        </p:nvSpPr>
        <p:spPr>
          <a:xfrm>
            <a:off x="4951454" y="741933"/>
            <a:ext cx="1721456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 eaLnBrk="0" hangingPunct="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行业定制，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algn="l" eaLnBrk="0" hangingPunct="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服务万千客户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5" name="Text Box 49"/>
          <p:cNvSpPr txBox="1"/>
          <p:nvPr/>
        </p:nvSpPr>
        <p:spPr>
          <a:xfrm>
            <a:off x="6455180" y="2110085"/>
            <a:ext cx="1838077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ctr" eaLnBrk="0" hangingPunct="0"/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       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智能业务分析，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algn="ctr" eaLnBrk="0" hangingPunct="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报表更走心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46" name="Text Box 50"/>
          <p:cNvSpPr txBox="1"/>
          <p:nvPr/>
        </p:nvSpPr>
        <p:spPr>
          <a:xfrm>
            <a:off x="1043608" y="4085659"/>
            <a:ext cx="1862520" cy="738664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 eaLnBrk="0" hangingPunct="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财务业务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Arial" panose="020B0604020202020204" pitchFamily="34" charset="0"/>
              </a:rPr>
              <a:t>智能集成，灵活扩展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  <a:p>
            <a:pPr lvl="0" algn="ctr" eaLnBrk="0" hangingPunct="0"/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Arial" panose="020B0604020202020204" pitchFamily="34" charset="0"/>
            </a:endParaRPr>
          </a:p>
        </p:txBody>
      </p:sp>
      <p:sp>
        <p:nvSpPr>
          <p:cNvPr id="47" name="Text Box 51"/>
          <p:cNvSpPr txBox="1"/>
          <p:nvPr/>
        </p:nvSpPr>
        <p:spPr>
          <a:xfrm>
            <a:off x="6366561" y="4083665"/>
            <a:ext cx="2129472" cy="5219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algn="l" eaLnBrk="0" hangingPunct="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集成精斗云</a:t>
            </a:r>
            <a:r>
              <a:rPr lang="en-US" altLang="zh-CN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APP</a:t>
            </a:r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，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 lvl="0" algn="l" eaLnBrk="0" hangingPunct="0"/>
            <a:r>
              <a:rPr lang="zh-CN" alt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高效沟通、移动办公</a:t>
            </a:r>
            <a:endParaRPr lang="zh-CN" altLang="en-US" sz="1400" b="1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 idx="4294967295"/>
          </p:nvPr>
        </p:nvSpPr>
        <p:spPr>
          <a:xfrm>
            <a:off x="115750" y="0"/>
            <a:ext cx="7127875" cy="520700"/>
          </a:xfrm>
        </p:spPr>
        <p:txBody>
          <a:bodyPr vert="horz" lIns="91440" tIns="45720" rIns="91440" bIns="45720" rtlCol="0" anchor="ctr">
            <a:noAutofit/>
          </a:bodyPr>
          <a:lstStyle/>
          <a:p>
            <a:pPr algn="l"/>
            <a:r>
              <a:rPr lang="zh-CN" altLang="en-US" sz="20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异地协同，统一运营；分店核算，各负盈亏</a:t>
            </a:r>
            <a:endParaRPr lang="zh-CN" altLang="en-US" sz="2000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222270" y="526979"/>
            <a:ext cx="8848951" cy="4484026"/>
            <a:chOff x="187545" y="608004"/>
            <a:chExt cx="8848951" cy="4484026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21294" y="4204778"/>
              <a:ext cx="575486" cy="485642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9510" y="2537692"/>
              <a:ext cx="565894" cy="477547"/>
            </a:xfrm>
            <a:prstGeom prst="rect">
              <a:avLst/>
            </a:prstGeom>
          </p:spPr>
        </p:pic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90566" y="1346836"/>
              <a:ext cx="606214" cy="51157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2447243" y="1845756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仓库</a:t>
              </a:r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22108" y="3036316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网店仓库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37651" y="4692500"/>
              <a:ext cx="6896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仓库</a:t>
              </a:r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N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629184" y="3462848"/>
              <a:ext cx="3305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…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3946" y="1111845"/>
              <a:ext cx="912222" cy="912222"/>
            </a:xfrm>
            <a:prstGeom prst="rect">
              <a:avLst/>
            </a:prstGeom>
          </p:spPr>
        </p:pic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02072" y="3992165"/>
              <a:ext cx="912222" cy="912222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4144623" y="1903933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门店</a:t>
              </a:r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146088" y="4784253"/>
              <a:ext cx="6896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门店</a:t>
              </a:r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N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28" name="图片 27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74080" y="2329457"/>
              <a:ext cx="952500" cy="952500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4250421" y="3108324"/>
              <a:ext cx="54373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网店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33" name="直接连接符 32"/>
            <p:cNvCxnSpPr/>
            <p:nvPr/>
          </p:nvCxnSpPr>
          <p:spPr>
            <a:xfrm flipV="1">
              <a:off x="3030104" y="1602622"/>
              <a:ext cx="1152000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flipV="1">
              <a:off x="2993960" y="2776465"/>
              <a:ext cx="1152000" cy="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>
              <a:off x="3065968" y="4496221"/>
              <a:ext cx="115200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4319604" y="3518972"/>
              <a:ext cx="3305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…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任意多边形 48"/>
            <p:cNvSpPr/>
            <p:nvPr/>
          </p:nvSpPr>
          <p:spPr>
            <a:xfrm>
              <a:off x="2216185" y="1639524"/>
              <a:ext cx="361624" cy="1082842"/>
            </a:xfrm>
            <a:custGeom>
              <a:avLst/>
              <a:gdLst>
                <a:gd name="connsiteX0" fmla="*/ 361624 w 361624"/>
                <a:gd name="connsiteY0" fmla="*/ 0 h 1082842"/>
                <a:gd name="connsiteX1" fmla="*/ 676 w 361624"/>
                <a:gd name="connsiteY1" fmla="*/ 637674 h 1082842"/>
                <a:gd name="connsiteX2" fmla="*/ 289434 w 361624"/>
                <a:gd name="connsiteY2" fmla="*/ 1082842 h 10828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61624" h="1082842">
                  <a:moveTo>
                    <a:pt x="361624" y="0"/>
                  </a:moveTo>
                  <a:cubicBezTo>
                    <a:pt x="187166" y="228600"/>
                    <a:pt x="12708" y="457200"/>
                    <a:pt x="676" y="637674"/>
                  </a:cubicBezTo>
                  <a:cubicBezTo>
                    <a:pt x="-11356" y="818148"/>
                    <a:pt x="139039" y="950495"/>
                    <a:pt x="289434" y="1082842"/>
                  </a:cubicBezTo>
                </a:path>
              </a:pathLst>
            </a:custGeom>
            <a:noFill/>
            <a:ln>
              <a:solidFill>
                <a:schemeClr val="tx1"/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任意多边形 49"/>
            <p:cNvSpPr/>
            <p:nvPr/>
          </p:nvSpPr>
          <p:spPr>
            <a:xfrm>
              <a:off x="2120482" y="2818619"/>
              <a:ext cx="445295" cy="1720516"/>
            </a:xfrm>
            <a:custGeom>
              <a:avLst/>
              <a:gdLst>
                <a:gd name="connsiteX0" fmla="*/ 409201 w 445295"/>
                <a:gd name="connsiteY0" fmla="*/ 0 h 1720516"/>
                <a:gd name="connsiteX1" fmla="*/ 127 w 445295"/>
                <a:gd name="connsiteY1" fmla="*/ 998621 h 1720516"/>
                <a:gd name="connsiteX2" fmla="*/ 445295 w 445295"/>
                <a:gd name="connsiteY2" fmla="*/ 1720516 h 1720516"/>
                <a:gd name="connsiteX3" fmla="*/ 445295 w 445295"/>
                <a:gd name="connsiteY3" fmla="*/ 1720516 h 1720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45295" h="1720516">
                  <a:moveTo>
                    <a:pt x="409201" y="0"/>
                  </a:moveTo>
                  <a:cubicBezTo>
                    <a:pt x="201656" y="355934"/>
                    <a:pt x="-5889" y="711868"/>
                    <a:pt x="127" y="998621"/>
                  </a:cubicBezTo>
                  <a:cubicBezTo>
                    <a:pt x="6143" y="1285374"/>
                    <a:pt x="445295" y="1720516"/>
                    <a:pt x="445295" y="1720516"/>
                  </a:cubicBezTo>
                  <a:lnTo>
                    <a:pt x="445295" y="1720516"/>
                  </a:ln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1825358" y="3447459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调拨</a:t>
              </a:r>
              <a:endPara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1842616" y="2017484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调拨</a:t>
              </a:r>
              <a:endPara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58" name="直接连接符 57"/>
            <p:cNvCxnSpPr>
              <a:stCxn id="10" idx="3"/>
            </p:cNvCxnSpPr>
            <p:nvPr/>
          </p:nvCxnSpPr>
          <p:spPr>
            <a:xfrm flipV="1">
              <a:off x="4866168" y="890338"/>
              <a:ext cx="995456" cy="6776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>
              <a:stCxn id="10" idx="3"/>
            </p:cNvCxnSpPr>
            <p:nvPr/>
          </p:nvCxnSpPr>
          <p:spPr>
            <a:xfrm>
              <a:off x="4866168" y="1567956"/>
              <a:ext cx="1008112" cy="3466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>
              <a:stCxn id="10" idx="3"/>
            </p:cNvCxnSpPr>
            <p:nvPr/>
          </p:nvCxnSpPr>
          <p:spPr>
            <a:xfrm>
              <a:off x="4866168" y="1567956"/>
              <a:ext cx="1008112" cy="146836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66" name="图片 65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61473" y="1359010"/>
              <a:ext cx="564668" cy="564668"/>
            </a:xfrm>
            <a:prstGeom prst="rect">
              <a:avLst/>
            </a:prstGeom>
          </p:spPr>
        </p:pic>
        <p:pic>
          <p:nvPicPr>
            <p:cNvPr id="67" name="图片 6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9301" y="608004"/>
              <a:ext cx="564668" cy="564668"/>
            </a:xfrm>
            <a:prstGeom prst="rect">
              <a:avLst/>
            </a:prstGeom>
          </p:spPr>
        </p:pic>
        <p:pic>
          <p:nvPicPr>
            <p:cNvPr id="69" name="图片 6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44560" y="2732905"/>
              <a:ext cx="564668" cy="564668"/>
            </a:xfrm>
            <a:prstGeom prst="rect">
              <a:avLst/>
            </a:prstGeom>
          </p:spPr>
        </p:pic>
        <p:cxnSp>
          <p:nvCxnSpPr>
            <p:cNvPr id="77" name="直接连接符 76"/>
            <p:cNvCxnSpPr>
              <a:stCxn id="10" idx="3"/>
            </p:cNvCxnSpPr>
            <p:nvPr/>
          </p:nvCxnSpPr>
          <p:spPr>
            <a:xfrm>
              <a:off x="4866168" y="1567956"/>
              <a:ext cx="965604" cy="73418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81" name="TextBox 80"/>
            <p:cNvSpPr txBox="1"/>
            <p:nvPr/>
          </p:nvSpPr>
          <p:spPr>
            <a:xfrm>
              <a:off x="5861624" y="2175568"/>
              <a:ext cx="3305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…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82" name="图片 81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84899" y="630819"/>
              <a:ext cx="724926" cy="724926"/>
            </a:xfrm>
            <a:prstGeom prst="rect">
              <a:avLst/>
            </a:prstGeom>
          </p:spPr>
        </p:pic>
        <p:pic>
          <p:nvPicPr>
            <p:cNvPr id="83" name="图片 82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2068" y="1618605"/>
              <a:ext cx="596390" cy="596390"/>
            </a:xfrm>
            <a:prstGeom prst="rect">
              <a:avLst/>
            </a:prstGeom>
          </p:spPr>
        </p:pic>
        <p:pic>
          <p:nvPicPr>
            <p:cNvPr id="84" name="图片 83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9981" y="2732905"/>
              <a:ext cx="586276" cy="586276"/>
            </a:xfrm>
            <a:prstGeom prst="rect">
              <a:avLst/>
            </a:prstGeom>
          </p:spPr>
        </p:pic>
        <p:sp>
          <p:nvSpPr>
            <p:cNvPr id="86" name="TextBox 85"/>
            <p:cNvSpPr txBox="1"/>
            <p:nvPr/>
          </p:nvSpPr>
          <p:spPr>
            <a:xfrm>
              <a:off x="6560836" y="1206883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电脑</a:t>
              </a: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端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6538185" y="2123242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平板端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6538185" y="3345468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手机端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5730264" y="1137106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销售</a:t>
              </a:r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730264" y="1831925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销售</a:t>
              </a:r>
              <a:r>
                <a:rPr lang="en-US" altLang="zh-CN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5752701" y="3193147"/>
              <a:ext cx="64953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销售</a:t>
              </a:r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3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pic>
          <p:nvPicPr>
            <p:cNvPr id="99" name="图片 98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740" y="1326263"/>
              <a:ext cx="669423" cy="669423"/>
            </a:xfrm>
            <a:prstGeom prst="rect">
              <a:avLst/>
            </a:prstGeom>
          </p:spPr>
        </p:pic>
        <p:pic>
          <p:nvPicPr>
            <p:cNvPr id="100" name="图片 99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1739" y="2427734"/>
              <a:ext cx="669423" cy="669423"/>
            </a:xfrm>
            <a:prstGeom prst="rect">
              <a:avLst/>
            </a:prstGeom>
          </p:spPr>
        </p:pic>
        <p:pic>
          <p:nvPicPr>
            <p:cNvPr id="101" name="图片 100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2422" y="4062567"/>
              <a:ext cx="669423" cy="669423"/>
            </a:xfrm>
            <a:prstGeom prst="rect">
              <a:avLst/>
            </a:prstGeom>
          </p:spPr>
        </p:pic>
        <p:sp>
          <p:nvSpPr>
            <p:cNvPr id="102" name="任意多边形 101"/>
            <p:cNvSpPr/>
            <p:nvPr/>
          </p:nvSpPr>
          <p:spPr>
            <a:xfrm>
              <a:off x="2038973" y="2285819"/>
              <a:ext cx="597542" cy="1985210"/>
            </a:xfrm>
            <a:custGeom>
              <a:avLst/>
              <a:gdLst>
                <a:gd name="connsiteX0" fmla="*/ 188468 w 597542"/>
                <a:gd name="connsiteY0" fmla="*/ 0 h 1985210"/>
                <a:gd name="connsiteX1" fmla="*/ 20026 w 597542"/>
                <a:gd name="connsiteY1" fmla="*/ 974557 h 1985210"/>
                <a:gd name="connsiteX2" fmla="*/ 597542 w 597542"/>
                <a:gd name="connsiteY2" fmla="*/ 1985210 h 19852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7542" h="1985210">
                  <a:moveTo>
                    <a:pt x="188468" y="0"/>
                  </a:moveTo>
                  <a:cubicBezTo>
                    <a:pt x="70157" y="321844"/>
                    <a:pt x="-48153" y="643689"/>
                    <a:pt x="20026" y="974557"/>
                  </a:cubicBezTo>
                  <a:cubicBezTo>
                    <a:pt x="88205" y="1305425"/>
                    <a:pt x="342873" y="1645317"/>
                    <a:pt x="597542" y="1985210"/>
                  </a:cubicBezTo>
                </a:path>
              </a:pathLst>
            </a:custGeom>
            <a:noFill/>
            <a:ln>
              <a:solidFill>
                <a:schemeClr val="bg1">
                  <a:lumMod val="65000"/>
                </a:schemeClr>
              </a:solidFill>
              <a:prstDash val="dash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04" name="直接连接符 103"/>
            <p:cNvCxnSpPr/>
            <p:nvPr/>
          </p:nvCxnSpPr>
          <p:spPr>
            <a:xfrm>
              <a:off x="960774" y="1707654"/>
              <a:ext cx="153608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05" name="TextBox 104"/>
            <p:cNvSpPr txBox="1"/>
            <p:nvPr/>
          </p:nvSpPr>
          <p:spPr>
            <a:xfrm>
              <a:off x="192598" y="1978042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供应</a:t>
              </a: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商</a:t>
              </a:r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1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92598" y="3124535"/>
              <a:ext cx="8290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供应</a:t>
              </a: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商</a:t>
              </a:r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2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87545" y="4712245"/>
              <a:ext cx="86914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供应</a:t>
              </a:r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商</a:t>
              </a:r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N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08" name="直接连接符 107"/>
            <p:cNvCxnSpPr>
              <a:stCxn id="100" idx="3"/>
            </p:cNvCxnSpPr>
            <p:nvPr/>
          </p:nvCxnSpPr>
          <p:spPr>
            <a:xfrm>
              <a:off x="911162" y="2762446"/>
              <a:ext cx="1657700" cy="2532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10" name="TextBox 109"/>
            <p:cNvSpPr txBox="1"/>
            <p:nvPr/>
          </p:nvSpPr>
          <p:spPr>
            <a:xfrm>
              <a:off x="408622" y="3488109"/>
              <a:ext cx="33054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…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14" name="直接连接符 113"/>
            <p:cNvCxnSpPr>
              <a:endCxn id="4" idx="1"/>
            </p:cNvCxnSpPr>
            <p:nvPr/>
          </p:nvCxnSpPr>
          <p:spPr>
            <a:xfrm>
              <a:off x="960774" y="1707654"/>
              <a:ext cx="1538736" cy="1068812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8" name="直接连接符 117"/>
            <p:cNvCxnSpPr>
              <a:stCxn id="100" idx="3"/>
              <a:endCxn id="50" idx="2"/>
            </p:cNvCxnSpPr>
            <p:nvPr/>
          </p:nvCxnSpPr>
          <p:spPr>
            <a:xfrm>
              <a:off x="911162" y="2762446"/>
              <a:ext cx="1654615" cy="177668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19" name="直接连接符 118"/>
            <p:cNvCxnSpPr/>
            <p:nvPr/>
          </p:nvCxnSpPr>
          <p:spPr>
            <a:xfrm>
              <a:off x="954486" y="4507604"/>
              <a:ext cx="153608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24" name="TextBox 123"/>
            <p:cNvSpPr txBox="1"/>
            <p:nvPr/>
          </p:nvSpPr>
          <p:spPr>
            <a:xfrm>
              <a:off x="1233299" y="1441108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采购</a:t>
              </a:r>
              <a:endPara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5" name="TextBox 124"/>
            <p:cNvSpPr txBox="1"/>
            <p:nvPr/>
          </p:nvSpPr>
          <p:spPr>
            <a:xfrm>
              <a:off x="1249868" y="2484620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采购</a:t>
              </a:r>
              <a:endPara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1230323" y="4200581"/>
              <a:ext cx="59503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6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采购</a:t>
              </a:r>
              <a:endParaRPr lang="zh-CN" altLang="en-US" sz="16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cxnSp>
          <p:nvCxnSpPr>
            <p:cNvPr id="130" name="直接连接符 129"/>
            <p:cNvCxnSpPr/>
            <p:nvPr/>
          </p:nvCxnSpPr>
          <p:spPr>
            <a:xfrm>
              <a:off x="4794160" y="4496221"/>
              <a:ext cx="1080120" cy="1138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pic>
          <p:nvPicPr>
            <p:cNvPr id="131" name="图片 130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36410" y="3530714"/>
              <a:ext cx="1318025" cy="1318025"/>
            </a:xfrm>
            <a:prstGeom prst="rect">
              <a:avLst/>
            </a:prstGeom>
          </p:spPr>
        </p:pic>
        <p:sp>
          <p:nvSpPr>
            <p:cNvPr id="132" name="TextBox 131"/>
            <p:cNvSpPr txBox="1"/>
            <p:nvPr/>
          </p:nvSpPr>
          <p:spPr>
            <a:xfrm>
              <a:off x="5861624" y="4515966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收银机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3171269" y="4227934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分仓核算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34" name="左大括号 133"/>
            <p:cNvSpPr/>
            <p:nvPr/>
          </p:nvSpPr>
          <p:spPr>
            <a:xfrm>
              <a:off x="6360276" y="754000"/>
              <a:ext cx="224623" cy="2299866"/>
            </a:xfrm>
            <a:prstGeom prst="leftBrace">
              <a:avLst>
                <a:gd name="adj1" fmla="val 34239"/>
                <a:gd name="adj2" fmla="val 51046"/>
              </a:avLst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pic>
          <p:nvPicPr>
            <p:cNvPr id="135" name="图片 134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32990" y="1384326"/>
              <a:ext cx="1303506" cy="1303506"/>
            </a:xfrm>
            <a:prstGeom prst="rect">
              <a:avLst/>
            </a:prstGeom>
          </p:spPr>
        </p:pic>
        <p:cxnSp>
          <p:nvCxnSpPr>
            <p:cNvPr id="138" name="直接连接符 137"/>
            <p:cNvCxnSpPr/>
            <p:nvPr/>
          </p:nvCxnSpPr>
          <p:spPr>
            <a:xfrm>
              <a:off x="7309825" y="1137106"/>
              <a:ext cx="567181" cy="52386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3" name="直接连接符 142"/>
            <p:cNvCxnSpPr/>
            <p:nvPr/>
          </p:nvCxnSpPr>
          <p:spPr>
            <a:xfrm flipV="1">
              <a:off x="7046682" y="2302136"/>
              <a:ext cx="830324" cy="70784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149" name="直接连接符 148"/>
            <p:cNvCxnSpPr/>
            <p:nvPr/>
          </p:nvCxnSpPr>
          <p:spPr>
            <a:xfrm flipV="1">
              <a:off x="7186257" y="1928784"/>
              <a:ext cx="546733" cy="12524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  <a:headEnd type="triangle"/>
              <a:tailEnd type="triangle"/>
            </a:ln>
          </p:spPr>
          <p:style>
            <a:lnRef idx="1">
              <a:schemeClr val="accent4"/>
            </a:lnRef>
            <a:fillRef idx="0">
              <a:schemeClr val="accent4"/>
            </a:fillRef>
            <a:effectRef idx="0">
              <a:schemeClr val="accent4"/>
            </a:effectRef>
            <a:fontRef idx="minor">
              <a:schemeClr val="tx1"/>
            </a:fontRef>
          </p:style>
        </p:cxnSp>
        <p:sp>
          <p:nvSpPr>
            <p:cNvPr id="153" name="TextBox 152"/>
            <p:cNvSpPr txBox="1"/>
            <p:nvPr/>
          </p:nvSpPr>
          <p:spPr>
            <a:xfrm>
              <a:off x="8023105" y="2425128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精斗云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4" name="TextBox 153"/>
            <p:cNvSpPr txBox="1"/>
            <p:nvPr/>
          </p:nvSpPr>
          <p:spPr>
            <a:xfrm>
              <a:off x="3127263" y="2499742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分仓核算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3149129" y="1327869"/>
              <a:ext cx="9028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chemeClr val="bg2">
                      <a:lumMod val="10000"/>
                    </a:schemeClr>
                  </a:solidFill>
                  <a:latin typeface="微软雅黑" panose="020B0503020204020204" charset="-122"/>
                  <a:ea typeface="微软雅黑" panose="020B0503020204020204" charset="-122"/>
                </a:rPr>
                <a:t>分仓核算</a:t>
              </a:r>
              <a:endParaRPr lang="zh-CN" altLang="en-US" sz="1400" dirty="0">
                <a:solidFill>
                  <a:schemeClr val="bg2">
                    <a:lumMod val="10000"/>
                  </a:schemeClr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3101</Words>
  <Application>WPS 演示</Application>
  <PresentationFormat>全屏显示(16:9)</PresentationFormat>
  <Paragraphs>581</Paragraphs>
  <Slides>35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35</vt:i4>
      </vt:variant>
    </vt:vector>
  </HeadingPairs>
  <TitlesOfParts>
    <vt:vector size="45" baseType="lpstr">
      <vt:lpstr>Arial</vt:lpstr>
      <vt:lpstr>宋体</vt:lpstr>
      <vt:lpstr>Wingdings</vt:lpstr>
      <vt:lpstr>Arial</vt:lpstr>
      <vt:lpstr>微软雅黑</vt:lpstr>
      <vt:lpstr>Arial Unicode MS</vt:lpstr>
      <vt:lpstr>Calibri</vt:lpstr>
      <vt:lpstr>Franklin Gothic Book</vt:lpstr>
      <vt:lpstr>Verdana</vt:lpstr>
      <vt:lpstr>Office 主题</vt:lpstr>
      <vt:lpstr> </vt:lpstr>
      <vt:lpstr>PowerPoint 演示文稿</vt:lpstr>
      <vt:lpstr>PowerPoint 演示文稿</vt:lpstr>
      <vt:lpstr>友好的操作界面，首页报表自定义。</vt:lpstr>
      <vt:lpstr>PowerPoint 演示文稿</vt:lpstr>
      <vt:lpstr>PowerPoint 演示文稿</vt:lpstr>
      <vt:lpstr>PowerPoint 演示文稿</vt:lpstr>
      <vt:lpstr>PowerPoint 演示文稿</vt:lpstr>
      <vt:lpstr>异地协同，统一运营；分店核算，各负盈亏</vt:lpstr>
      <vt:lpstr>PowerPoint 演示文稿</vt:lpstr>
      <vt:lpstr>智能业务分析，报表更走心</vt:lpstr>
      <vt:lpstr>集成云之家，高效沟通、移动办公</vt:lpstr>
      <vt:lpstr>财务业务智能集成，灵活扩展</vt:lpstr>
      <vt:lpstr>PowerPoint 演示文稿</vt:lpstr>
      <vt:lpstr>SaaS服务的优势</vt:lpstr>
      <vt:lpstr>同行业产品对比</vt:lpstr>
      <vt:lpstr>价格策略（低投入，随心用）</vt:lpstr>
      <vt:lpstr>服务保障</vt:lpstr>
      <vt:lpstr>PowerPoint 演示文稿</vt:lpstr>
      <vt:lpstr>新手导航</vt:lpstr>
      <vt:lpstr>设置-权限设置</vt:lpstr>
      <vt:lpstr>设置——系统参数</vt:lpstr>
      <vt:lpstr>PowerPoint 演示文稿</vt:lpstr>
      <vt:lpstr>购货</vt:lpstr>
      <vt:lpstr>销货</vt:lpstr>
      <vt:lpstr>仓库</vt:lpstr>
      <vt:lpstr>资金</vt:lpstr>
      <vt:lpstr>PowerPoint 演示文稿</vt:lpstr>
      <vt:lpstr>业务数据转财务数据</vt:lpstr>
      <vt:lpstr>PowerPoint 演示文稿</vt:lpstr>
      <vt:lpstr>客户案例</vt:lpstr>
      <vt:lpstr>客户案例</vt:lpstr>
      <vt:lpstr>客户案例</vt:lpstr>
      <vt:lpstr>客户案例</vt:lpstr>
      <vt:lpstr>PowerPoint 演示文稿</vt:lpstr>
    </vt:vector>
  </TitlesOfParts>
  <Company>友商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liang lion</dc:creator>
  <cp:lastModifiedBy>Administrator</cp:lastModifiedBy>
  <cp:revision>98</cp:revision>
  <dcterms:created xsi:type="dcterms:W3CDTF">2017-01-19T04:51:00Z</dcterms:created>
  <dcterms:modified xsi:type="dcterms:W3CDTF">2017-08-28T13:07:14Z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2052-10.1.0.6749</vt:lpwstr>
  </property>
</Properties>
</file>