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63" r:id="rId3"/>
    <p:sldId id="297" r:id="rId4"/>
    <p:sldId id="298" r:id="rId5"/>
    <p:sldId id="299" r:id="rId6"/>
    <p:sldId id="300" r:id="rId8"/>
    <p:sldId id="301" r:id="rId9"/>
    <p:sldId id="302" r:id="rId10"/>
    <p:sldId id="271" r:id="rId11"/>
    <p:sldId id="272" r:id="rId12"/>
    <p:sldId id="273" r:id="rId13"/>
    <p:sldId id="274" r:id="rId14"/>
    <p:sldId id="275" r:id="rId15"/>
    <p:sldId id="303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304" r:id="rId32"/>
    <p:sldId id="293" r:id="rId33"/>
    <p:sldId id="294" r:id="rId34"/>
    <p:sldId id="296" r:id="rId35"/>
    <p:sldId id="264" r:id="rId36"/>
  </p:sldIdLst>
  <p:sldSz cx="9144000" cy="5143500" type="screen16x9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6AD0"/>
    <a:srgbClr val="17BAD9"/>
    <a:srgbClr val="000000"/>
    <a:srgbClr val="092AB9"/>
    <a:srgbClr val="FFFFFF"/>
    <a:srgbClr val="1C7CF1"/>
    <a:srgbClr val="052197"/>
    <a:srgbClr val="1DE5EF"/>
    <a:srgbClr val="0524A8"/>
    <a:srgbClr val="1FF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2" d="100"/>
          <a:sy n="82" d="100"/>
        </p:scale>
        <p:origin x="-1026" y="-18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F4E2E-B91F-445D-9BD4-80B06DECAF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D776A-84C4-4A7D-8B44-83DD4208E51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1" dirty="0" smtClean="0">
                <a:latin typeface="微软雅黑" panose="020B0503020204020204" charset="-122"/>
                <a:ea typeface="微软雅黑" panose="020B0503020204020204" charset="-122"/>
              </a:rPr>
              <a:t>适用于小微型企业、代账从业人员的一款标准化财务记账管理工具</a:t>
            </a:r>
            <a:endParaRPr lang="en-US" altLang="zh-CN" sz="1200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buNone/>
            </a:pPr>
            <a:r>
              <a:rPr lang="zh-CN" altLang="en-US" sz="1200" dirty="0" smtClean="0"/>
              <a:t>   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全面实现企业账、证、表等会计业务的日常处理</a:t>
            </a:r>
            <a:endParaRPr lang="zh-CN" altLang="en-US" sz="12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7C3CA4-1A3F-43E3-944D-8257F97CD276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适用于小微型企业、代账从业人员的一款标准化财务记账管理工具</a:t>
            </a:r>
            <a:endParaRPr lang="en-US" altLang="zh-CN" sz="12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7C3CA4-1A3F-43E3-944D-8257F97CD276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D776A-84C4-4A7D-8B44-83DD4208E5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kumimoji="1" lang="zh-CN" altLang="x-none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x-none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937B-897A-4D4F-B135-188A8AE2B5FD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D2C93A37-D257-7F47-AACC-14581901A904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20"/>
          <p:cNvSpPr txBox="1"/>
          <p:nvPr userDrawn="1"/>
        </p:nvSpPr>
        <p:spPr>
          <a:xfrm>
            <a:off x="716913" y="5257050"/>
            <a:ext cx="13634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chemeClr val="bg1"/>
                </a:solidFill>
                <a:ea typeface="微软雅黑" panose="020B0503020204020204" charset="-122"/>
              </a:rPr>
              <a:t>*内部使用</a:t>
            </a:r>
            <a:endParaRPr kumimoji="1" lang="zh-CN" altLang="en-US" sz="10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9" name="组合 8"/>
          <p:cNvGrpSpPr/>
          <p:nvPr userDrawn="1"/>
        </p:nvGrpSpPr>
        <p:grpSpPr>
          <a:xfrm>
            <a:off x="325421" y="193571"/>
            <a:ext cx="3556294" cy="574874"/>
            <a:chOff x="325421" y="193571"/>
            <a:chExt cx="3556294" cy="574874"/>
          </a:xfrm>
        </p:grpSpPr>
        <p:pic>
          <p:nvPicPr>
            <p:cNvPr id="10" name="图片 9" descr="金蝶Logo－白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1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2" name="直线连接符 19"/>
          <p:cNvCxnSpPr/>
          <p:nvPr userDrawn="1"/>
        </p:nvCxnSpPr>
        <p:spPr>
          <a:xfrm>
            <a:off x="1349642" y="2411043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文本框 14"/>
          <p:cNvSpPr txBox="1"/>
          <p:nvPr userDrawn="1"/>
        </p:nvSpPr>
        <p:spPr>
          <a:xfrm>
            <a:off x="2390375" y="1728246"/>
            <a:ext cx="431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金蝶云零售简介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4" name="文本框 15"/>
          <p:cNvSpPr txBox="1"/>
          <p:nvPr userDrawn="1"/>
        </p:nvSpPr>
        <p:spPr>
          <a:xfrm>
            <a:off x="3482514" y="2494035"/>
            <a:ext cx="4316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chemeClr val="bg1"/>
                </a:solidFill>
                <a:ea typeface="微软雅黑" panose="020B0503020204020204" charset="-122"/>
              </a:rPr>
              <a:t>精斗云产品市场部</a:t>
            </a:r>
            <a:endParaRPr kumimoji="1" lang="zh-CN" altLang="en-US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5" name="任意多边形 14"/>
          <p:cNvSpPr/>
          <p:nvPr userDrawn="1"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 userDrawn="1"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 userDrawn="1"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 userDrawn="1"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19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x-none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x-none" smtClean="0"/>
              <a:t>单击此处编辑母版文本样式</a:t>
            </a:r>
            <a:endParaRPr kumimoji="1" lang="zh-CN" altLang="x-none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937B-897A-4D4F-B135-188A8AE2B5FD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D2C93A37-D257-7F47-AACC-14581901A904}" type="slidenum">
              <a:rPr kumimoji="1" lang="zh-CN" altLang="en-US" smtClean="0"/>
            </a:fld>
            <a:endParaRPr kumimoji="1" lang="zh-CN" altLang="en-US" dirty="0"/>
          </a:p>
        </p:txBody>
      </p:sp>
      <p:sp>
        <p:nvSpPr>
          <p:cNvPr id="7" name="文本框 2"/>
          <p:cNvSpPr txBox="1"/>
          <p:nvPr userDrawn="1"/>
        </p:nvSpPr>
        <p:spPr>
          <a:xfrm>
            <a:off x="749300" y="1155258"/>
            <a:ext cx="193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smtClean="0"/>
              <a:t>CONTENTS</a:t>
            </a:r>
            <a:endParaRPr kumimoji="1" lang="zh-CN" altLang="en-US" sz="2800" dirty="0"/>
          </a:p>
        </p:txBody>
      </p:sp>
      <p:cxnSp>
        <p:nvCxnSpPr>
          <p:cNvPr id="8" name="直线连接符 5"/>
          <p:cNvCxnSpPr/>
          <p:nvPr userDrawn="1"/>
        </p:nvCxnSpPr>
        <p:spPr>
          <a:xfrm>
            <a:off x="-2214" y="1727828"/>
            <a:ext cx="56918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 userDrawn="1"/>
        </p:nvSpPr>
        <p:spPr>
          <a:xfrm>
            <a:off x="-2214" y="-8413"/>
            <a:ext cx="9146214" cy="470944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6389414" y="-13544"/>
            <a:ext cx="2673563" cy="432181"/>
            <a:chOff x="325421" y="193571"/>
            <a:chExt cx="3556294" cy="574874"/>
          </a:xfrm>
        </p:grpSpPr>
        <p:pic>
          <p:nvPicPr>
            <p:cNvPr id="11" name="图片 10" descr="金蝶Logo－白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2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2214" y="-8413"/>
            <a:ext cx="9146214" cy="470944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6389414" y="-13544"/>
            <a:ext cx="2673563" cy="432181"/>
            <a:chOff x="325421" y="193571"/>
            <a:chExt cx="3556294" cy="574874"/>
          </a:xfrm>
        </p:grpSpPr>
        <p:pic>
          <p:nvPicPr>
            <p:cNvPr id="4" name="图片 3" descr="金蝶Logo－白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x-none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x-none" smtClean="0"/>
              <a:t>单击此处编辑母版文本样式</a:t>
            </a:r>
            <a:endParaRPr kumimoji="1" lang="zh-CN" altLang="x-none" smtClean="0"/>
          </a:p>
          <a:p>
            <a:pPr lvl="1"/>
            <a:r>
              <a:rPr kumimoji="1" lang="zh-CN" altLang="x-none" smtClean="0"/>
              <a:t>二级</a:t>
            </a:r>
            <a:endParaRPr kumimoji="1" lang="zh-CN" altLang="x-none" smtClean="0"/>
          </a:p>
          <a:p>
            <a:pPr lvl="2"/>
            <a:r>
              <a:rPr kumimoji="1" lang="zh-CN" altLang="x-none" smtClean="0"/>
              <a:t>三级</a:t>
            </a:r>
            <a:endParaRPr kumimoji="1" lang="zh-CN" altLang="x-none" smtClean="0"/>
          </a:p>
          <a:p>
            <a:pPr lvl="3"/>
            <a:r>
              <a:rPr kumimoji="1" lang="zh-CN" altLang="x-none" smtClean="0"/>
              <a:t>四级</a:t>
            </a:r>
            <a:endParaRPr kumimoji="1" lang="zh-CN" altLang="x-none" smtClean="0"/>
          </a:p>
          <a:p>
            <a:pPr lvl="4"/>
            <a:r>
              <a:rPr kumimoji="1" lang="zh-CN" altLang="x-none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x-none" smtClean="0"/>
              <a:t>单击此处编辑母版文本样式</a:t>
            </a:r>
            <a:endParaRPr kumimoji="1" lang="zh-CN" altLang="x-none" smtClean="0"/>
          </a:p>
          <a:p>
            <a:pPr lvl="1"/>
            <a:r>
              <a:rPr kumimoji="1" lang="zh-CN" altLang="x-none" smtClean="0"/>
              <a:t>二级</a:t>
            </a:r>
            <a:endParaRPr kumimoji="1" lang="zh-CN" altLang="x-none" smtClean="0"/>
          </a:p>
          <a:p>
            <a:pPr lvl="2"/>
            <a:r>
              <a:rPr kumimoji="1" lang="zh-CN" altLang="x-none" smtClean="0"/>
              <a:t>三级</a:t>
            </a:r>
            <a:endParaRPr kumimoji="1" lang="zh-CN" altLang="x-none" smtClean="0"/>
          </a:p>
          <a:p>
            <a:pPr lvl="3"/>
            <a:r>
              <a:rPr kumimoji="1" lang="zh-CN" altLang="x-none" smtClean="0"/>
              <a:t>四级</a:t>
            </a:r>
            <a:endParaRPr kumimoji="1" lang="zh-CN" altLang="x-none" smtClean="0"/>
          </a:p>
          <a:p>
            <a:pPr lvl="4"/>
            <a:r>
              <a:rPr kumimoji="1" lang="zh-CN" altLang="x-none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937B-897A-4D4F-B135-188A8AE2B5FD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D2C93A37-D257-7F47-AACC-14581901A904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14"/>
          <p:cNvSpPr txBox="1"/>
          <p:nvPr userDrawn="1"/>
        </p:nvSpPr>
        <p:spPr>
          <a:xfrm>
            <a:off x="2407737" y="1311546"/>
            <a:ext cx="431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陪你一起奋斗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0" name="文本框 15"/>
          <p:cNvSpPr txBox="1"/>
          <p:nvPr userDrawn="1"/>
        </p:nvSpPr>
        <p:spPr>
          <a:xfrm>
            <a:off x="2394464" y="1984735"/>
            <a:ext cx="431689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dirty="0" smtClean="0">
                <a:solidFill>
                  <a:schemeClr val="bg1"/>
                </a:solidFill>
                <a:ea typeface="微软雅黑" panose="020B0503020204020204" charset="-122"/>
              </a:rPr>
              <a:t>THANKS</a:t>
            </a:r>
            <a:endParaRPr kumimoji="1" lang="zh-CN" altLang="en-US" sz="32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1" name="直线连接符 19"/>
          <p:cNvCxnSpPr/>
          <p:nvPr userDrawn="1"/>
        </p:nvCxnSpPr>
        <p:spPr>
          <a:xfrm>
            <a:off x="1349642" y="2005918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文本框 15"/>
          <p:cNvSpPr txBox="1"/>
          <p:nvPr userDrawn="1"/>
        </p:nvSpPr>
        <p:spPr>
          <a:xfrm>
            <a:off x="2384587" y="3199711"/>
            <a:ext cx="4316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— WWW.JDY.COM —</a:t>
            </a:r>
            <a:endParaRPr kumimoji="1" lang="zh-CN" altLang="en-US" sz="12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6389414" y="90631"/>
            <a:ext cx="2673563" cy="432181"/>
            <a:chOff x="325421" y="193571"/>
            <a:chExt cx="3556294" cy="574874"/>
          </a:xfrm>
        </p:grpSpPr>
        <p:pic>
          <p:nvPicPr>
            <p:cNvPr id="14" name="图片 13" descr="金蝶Logo－白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任意多边形 15"/>
          <p:cNvSpPr/>
          <p:nvPr userDrawn="1"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 userDrawn="1"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 userDrawn="1"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20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2214" y="-8413"/>
            <a:ext cx="9146214" cy="470944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6389414" y="-13544"/>
            <a:ext cx="2673563" cy="432181"/>
            <a:chOff x="325421" y="193571"/>
            <a:chExt cx="3556294" cy="574874"/>
          </a:xfrm>
        </p:grpSpPr>
        <p:pic>
          <p:nvPicPr>
            <p:cNvPr id="4" name="图片 3" descr="金蝶Logo－白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文本占位符 2"/>
          <p:cNvSpPr>
            <a:spLocks noGrp="1"/>
          </p:cNvSpPr>
          <p:nvPr>
            <p:ph idx="1" hasCustomPrompt="1"/>
          </p:nvPr>
        </p:nvSpPr>
        <p:spPr>
          <a:xfrm>
            <a:off x="115750" y="-13544"/>
            <a:ext cx="4803494" cy="4760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kumimoji="1" lang="zh-CN" altLang="x-none" dirty="0" smtClean="0"/>
              <a:t>编辑文本</a:t>
            </a:r>
            <a:endParaRPr kumimoji="1" lang="zh-CN" alt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2214" y="-8413"/>
            <a:ext cx="9146214" cy="470944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6389414" y="-13544"/>
            <a:ext cx="2673563" cy="432181"/>
            <a:chOff x="325421" y="193571"/>
            <a:chExt cx="3556294" cy="574874"/>
          </a:xfrm>
        </p:grpSpPr>
        <p:pic>
          <p:nvPicPr>
            <p:cNvPr id="4" name="图片 3" descr="金蝶Logo－白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文本占位符 2"/>
          <p:cNvSpPr>
            <a:spLocks noGrp="1"/>
          </p:cNvSpPr>
          <p:nvPr>
            <p:ph idx="1" hasCustomPrompt="1"/>
          </p:nvPr>
        </p:nvSpPr>
        <p:spPr>
          <a:xfrm>
            <a:off x="115750" y="-13544"/>
            <a:ext cx="4803494" cy="4760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kumimoji="1" lang="zh-CN" altLang="x-none" dirty="0" smtClean="0"/>
              <a:t>编辑文本</a:t>
            </a:r>
            <a:endParaRPr kumimoji="1" lang="zh-CN" alt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2214" y="-8413"/>
            <a:ext cx="9146214" cy="470944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6389414" y="-13544"/>
            <a:ext cx="2673563" cy="432181"/>
            <a:chOff x="325421" y="193571"/>
            <a:chExt cx="3556294" cy="574874"/>
          </a:xfrm>
        </p:grpSpPr>
        <p:pic>
          <p:nvPicPr>
            <p:cNvPr id="4" name="图片 3" descr="金蝶Logo－白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文本占位符 2"/>
          <p:cNvSpPr>
            <a:spLocks noGrp="1"/>
          </p:cNvSpPr>
          <p:nvPr>
            <p:ph idx="1" hasCustomPrompt="1"/>
          </p:nvPr>
        </p:nvSpPr>
        <p:spPr>
          <a:xfrm>
            <a:off x="115750" y="-13544"/>
            <a:ext cx="4803494" cy="4760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kumimoji="1" lang="zh-CN" altLang="x-none" dirty="0" smtClean="0"/>
              <a:t>编辑文本</a:t>
            </a:r>
            <a:endParaRPr kumimoji="1" lang="zh-CN" alt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x-none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x-none" smtClean="0"/>
              <a:t>单击此处编辑母版文本样式</a:t>
            </a:r>
            <a:endParaRPr kumimoji="1" lang="zh-CN" altLang="x-none" smtClean="0"/>
          </a:p>
          <a:p>
            <a:pPr lvl="1"/>
            <a:r>
              <a:rPr kumimoji="1" lang="zh-CN" altLang="x-none" smtClean="0"/>
              <a:t>二级</a:t>
            </a:r>
            <a:endParaRPr kumimoji="1" lang="zh-CN" altLang="x-none" smtClean="0"/>
          </a:p>
          <a:p>
            <a:pPr lvl="2"/>
            <a:r>
              <a:rPr kumimoji="1" lang="zh-CN" altLang="x-none" smtClean="0"/>
              <a:t>三级</a:t>
            </a:r>
            <a:endParaRPr kumimoji="1" lang="zh-CN" altLang="x-none" smtClean="0"/>
          </a:p>
          <a:p>
            <a:pPr lvl="3"/>
            <a:r>
              <a:rPr kumimoji="1" lang="zh-CN" altLang="x-none" smtClean="0"/>
              <a:t>四级</a:t>
            </a:r>
            <a:endParaRPr kumimoji="1" lang="zh-CN" altLang="x-none" smtClean="0"/>
          </a:p>
          <a:p>
            <a:pPr lvl="4"/>
            <a:r>
              <a:rPr kumimoji="1" lang="zh-CN" altLang="x-none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D937B-897A-4D4F-B135-188A8AE2B5FD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9.pn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9.png"/><Relationship Id="rId1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image" Target="../media/image60.G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3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4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5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2.jpe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smtClean="0"/>
              <a:t> 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716913" y="5257050"/>
            <a:ext cx="13634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chemeClr val="bg1"/>
                </a:solidFill>
                <a:ea typeface="微软雅黑" panose="020B0503020204020204" charset="-122"/>
              </a:rPr>
              <a:t>*内部使用</a:t>
            </a:r>
            <a:endParaRPr kumimoji="1" lang="zh-CN" altLang="en-US" sz="10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25421" y="193571"/>
            <a:ext cx="3556294" cy="574874"/>
            <a:chOff x="325421" y="193571"/>
            <a:chExt cx="3556294" cy="574874"/>
          </a:xfrm>
        </p:grpSpPr>
        <p:pic>
          <p:nvPicPr>
            <p:cNvPr id="18" name="图片 17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027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28" name="直线连接符 19"/>
          <p:cNvCxnSpPr/>
          <p:nvPr/>
        </p:nvCxnSpPr>
        <p:spPr>
          <a:xfrm>
            <a:off x="1349642" y="2411043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文本框 14"/>
          <p:cNvSpPr txBox="1"/>
          <p:nvPr/>
        </p:nvSpPr>
        <p:spPr>
          <a:xfrm>
            <a:off x="2390375" y="1728246"/>
            <a:ext cx="431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云会计产品简介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0" name="文本框 15"/>
          <p:cNvSpPr txBox="1"/>
          <p:nvPr/>
        </p:nvSpPr>
        <p:spPr>
          <a:xfrm>
            <a:off x="3482514" y="2494035"/>
            <a:ext cx="4316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chemeClr val="bg1"/>
                </a:solidFill>
                <a:ea typeface="微软雅黑" panose="020B0503020204020204" charset="-122"/>
              </a:rPr>
              <a:t>精斗云产品市场部</a:t>
            </a:r>
            <a:endParaRPr kumimoji="1" lang="zh-CN" altLang="en-US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1026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1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完美初始化，一键导入数据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252" y="2171869"/>
            <a:ext cx="2448272" cy="2496593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内容占位符 1"/>
          <p:cNvSpPr txBox="1"/>
          <p:nvPr/>
        </p:nvSpPr>
        <p:spPr>
          <a:xfrm>
            <a:off x="323528" y="843558"/>
            <a:ext cx="8568952" cy="893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SzPct val="70000"/>
              <a:buFontTx/>
              <a:buBlip>
                <a:blip r:embed="rId2"/>
              </a:buBlip>
              <a:defRPr kumimoji="1" lang="zh-CN" altLang="en-US"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742950" indent="-28575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–"/>
              <a:defRPr kumimoji="1" lang="zh-CN" altLang="en-US"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2pPr>
            <a:lvl3pPr marL="11430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•"/>
              <a:defRPr kumimoji="1" lang="zh-CN" altLang="en-US" sz="16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3pPr>
            <a:lvl4pPr marL="16002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–"/>
              <a:defRPr kumimoji="1" lang="zh-CN" altLang="en-US" sz="1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4pPr>
            <a:lvl5pPr marL="20574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»"/>
              <a:defRPr kumimoji="1" lang="zh-CN" altLang="en-US" sz="1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spcBef>
                <a:spcPts val="600"/>
              </a:spcBef>
              <a:buSzPct val="70000"/>
              <a:buBlip>
                <a:blip r:embed="rId2"/>
              </a:buBlip>
            </a:pPr>
            <a:r>
              <a:rPr lang="zh-CN" altLang="en-US" dirty="0"/>
              <a:t>可导入主流财务软件（金蝶、用友、速达、金算盘、新中大、浪潮</a:t>
            </a:r>
            <a:r>
              <a:rPr lang="en-US" altLang="zh-CN" dirty="0"/>
              <a:t>……</a:t>
            </a:r>
            <a:r>
              <a:rPr lang="zh-CN" altLang="en-US" dirty="0"/>
              <a:t>）数据</a:t>
            </a:r>
            <a:endParaRPr lang="zh-CN" altLang="en-US" dirty="0"/>
          </a:p>
          <a:p>
            <a:pPr marL="342900" lvl="1" indent="-342900">
              <a:lnSpc>
                <a:spcPct val="150000"/>
              </a:lnSpc>
              <a:buSzPct val="70000"/>
              <a:buFont typeface="Arial" panose="020B0604020202020204"/>
              <a:buBlip>
                <a:blip r:embed="rId2"/>
              </a:buBlip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财务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数据一键导入，无需录单、无需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EXCEL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>
              <a:lnSpc>
                <a:spcPct val="150000"/>
              </a:lnSpc>
            </a:pPr>
            <a:endParaRPr lang="zh-CN" altLang="en-US" sz="1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043608" y="1275606"/>
            <a:ext cx="2664296" cy="3096344"/>
          </a:xfrm>
          <a:prstGeom prst="roundRect">
            <a:avLst>
              <a:gd name="adj" fmla="val 10796"/>
            </a:avLst>
          </a:prstGeom>
          <a:ln w="12700">
            <a:solidFill>
              <a:srgbClr val="176AD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50475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智能集成，灵活扩展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243" y="1995686"/>
            <a:ext cx="941026" cy="77355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65278" y="149163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财务业务一体化</a:t>
            </a:r>
            <a:endParaRPr lang="zh-CN" altLang="en-US" sz="1600" b="1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95636" y="2905626"/>
            <a:ext cx="21602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176AD0"/>
                </a:solidFill>
                <a:latin typeface="微软雅黑" panose="020B0503020204020204" charset="-122"/>
                <a:ea typeface="微软雅黑" panose="020B0503020204020204" charset="-122"/>
              </a:rPr>
              <a:t>进销存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业务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单据即时生成凭证，成本计算自动完成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965405" y="1275606"/>
            <a:ext cx="2808312" cy="3096344"/>
          </a:xfrm>
          <a:prstGeom prst="roundRect">
            <a:avLst>
              <a:gd name="adj" fmla="val 10796"/>
            </a:avLst>
          </a:prstGeom>
          <a:ln w="12700">
            <a:solidFill>
              <a:srgbClr val="176AD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85333" y="149163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云报销</a:t>
            </a:r>
            <a:endParaRPr lang="zh-CN" altLang="en-US" sz="1600" b="1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89441" y="2905626"/>
            <a:ext cx="2160240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SzPct val="70000"/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集成费用报销，全员费用管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控。</a:t>
            </a:r>
            <a:endParaRPr lang="en-US" altLang="zh-CN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783" y="1960757"/>
            <a:ext cx="808484" cy="808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低投入，更省心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00957" y="1203598"/>
            <a:ext cx="6326605" cy="2952511"/>
            <a:chOff x="1053707" y="1203598"/>
            <a:chExt cx="6326605" cy="2952511"/>
          </a:xfrm>
        </p:grpSpPr>
        <p:sp>
          <p:nvSpPr>
            <p:cNvPr id="2" name="六边形 1"/>
            <p:cNvSpPr/>
            <p:nvPr/>
          </p:nvSpPr>
          <p:spPr>
            <a:xfrm>
              <a:off x="2699792" y="1563638"/>
              <a:ext cx="3059832" cy="2520280"/>
            </a:xfrm>
            <a:prstGeom prst="hexagon">
              <a:avLst>
                <a:gd name="adj" fmla="val 32035"/>
                <a:gd name="vf" fmla="val 115470"/>
              </a:avLst>
            </a:prstGeom>
            <a:noFill/>
            <a:ln w="15875">
              <a:prstDash val="lgDash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796136" y="2471092"/>
              <a:ext cx="15841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数据自动备份</a:t>
              </a:r>
              <a:endPara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77589" y="2505717"/>
              <a:ext cx="16234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1600" dirty="0">
                  <a:latin typeface="微软雅黑" panose="020B0503020204020204" charset="-122"/>
                  <a:ea typeface="微软雅黑" panose="020B0503020204020204" charset="-122"/>
                </a:rPr>
                <a:t>免安装、免维护</a:t>
              </a:r>
              <a:endPara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864186" y="1211900"/>
              <a:ext cx="162095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</a:rPr>
                <a:t>随需购买投入低</a:t>
              </a:r>
              <a:endParaRPr lang="zh-CN" altLang="en-US" sz="16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111849" y="3745364"/>
              <a:ext cx="309880" cy="3371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zh-CN" altLang="en-US" sz="16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1889313" y="1563638"/>
              <a:ext cx="1620957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3455888" y="1491630"/>
              <a:ext cx="144000" cy="14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1053707" y="2844271"/>
              <a:ext cx="1620957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2620282" y="2772263"/>
              <a:ext cx="144000" cy="14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430760" y="4011910"/>
              <a:ext cx="144000" cy="14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4949145" y="1563638"/>
              <a:ext cx="1166411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4877145" y="1491638"/>
              <a:ext cx="144000" cy="14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989927" y="1203598"/>
              <a:ext cx="112562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en-US" altLang="zh-CN" sz="1600" dirty="0" smtClean="0"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</a:rPr>
                <a:t>秒初始化</a:t>
              </a:r>
              <a:endParaRPr lang="zh-CN" altLang="en-US" sz="16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5759624" y="2826713"/>
              <a:ext cx="1404664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22" name="椭圆 21"/>
            <p:cNvSpPr/>
            <p:nvPr/>
          </p:nvSpPr>
          <p:spPr>
            <a:xfrm>
              <a:off x="5687624" y="2754713"/>
              <a:ext cx="144000" cy="14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148064" y="3728488"/>
              <a:ext cx="15841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自动升级</a:t>
              </a:r>
              <a:endPara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 flipV="1">
              <a:off x="4967536" y="4083910"/>
              <a:ext cx="1148020" cy="199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26" name="椭圆 25"/>
            <p:cNvSpPr/>
            <p:nvPr/>
          </p:nvSpPr>
          <p:spPr>
            <a:xfrm>
              <a:off x="4895536" y="4012109"/>
              <a:ext cx="144000" cy="144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9164" y="2380482"/>
              <a:ext cx="1081087" cy="10715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文本框 3"/>
          <p:cNvSpPr txBox="1">
            <a:spLocks noChangeArrowheads="1"/>
          </p:cNvSpPr>
          <p:nvPr/>
        </p:nvSpPr>
        <p:spPr bwMode="auto">
          <a:xfrm>
            <a:off x="3862437" y="2504544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三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部分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4" name="直线连接符 19"/>
          <p:cNvCxnSpPr/>
          <p:nvPr/>
        </p:nvCxnSpPr>
        <p:spPr>
          <a:xfrm>
            <a:off x="1349642" y="2411043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文本框 14"/>
          <p:cNvSpPr txBox="1"/>
          <p:nvPr/>
        </p:nvSpPr>
        <p:spPr>
          <a:xfrm>
            <a:off x="2413525" y="1728246"/>
            <a:ext cx="431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云</a:t>
            </a:r>
            <a:r>
              <a:rPr kumimoji="1" lang="zh-CN" altLang="en-US" sz="3600" dirty="0">
                <a:solidFill>
                  <a:schemeClr val="bg1"/>
                </a:solidFill>
                <a:ea typeface="微软雅黑" panose="020B0503020204020204" charset="-122"/>
              </a:rPr>
              <a:t>会计</a:t>
            </a:r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产品功能介绍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389414" y="90631"/>
            <a:ext cx="2673563" cy="432181"/>
            <a:chOff x="325421" y="193571"/>
            <a:chExt cx="3556294" cy="574874"/>
          </a:xfrm>
        </p:grpSpPr>
        <p:pic>
          <p:nvPicPr>
            <p:cNvPr id="11" name="图片 10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任意多边形 15"/>
          <p:cNvSpPr/>
          <p:nvPr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25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步骤轻松记账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1712"/>
            <a:ext cx="9144000" cy="45650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快速初始化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555585" y="969355"/>
            <a:ext cx="8424863" cy="38528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免费提供数据集成工具，支持主流财务软件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rgbClr val="176AD0"/>
                </a:solidFill>
                <a:latin typeface="微软雅黑" panose="020B0503020204020204" charset="-122"/>
                <a:ea typeface="微软雅黑" panose="020B0503020204020204" charset="-122"/>
              </a:rPr>
              <a:t>历史账务数据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一键迁入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会计制度可</a:t>
            </a:r>
            <a:r>
              <a:rPr lang="zh-CN" altLang="en-US" sz="1800" dirty="0" smtClean="0">
                <a:solidFill>
                  <a:srgbClr val="176AD0"/>
                </a:solidFill>
                <a:latin typeface="微软雅黑" panose="020B0503020204020204" charset="-122"/>
                <a:ea typeface="微软雅黑" panose="020B0503020204020204" charset="-122"/>
              </a:rPr>
              <a:t>随需改变</a:t>
            </a:r>
            <a:endParaRPr lang="en-US" altLang="zh-CN" sz="1800" dirty="0" smtClean="0">
              <a:solidFill>
                <a:srgbClr val="176AD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小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企业会计准则（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2013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年颁）</a:t>
            </a:r>
            <a:endParaRPr lang="en-US" altLang="zh-CN"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企业会计制度（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2006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年颁）</a:t>
            </a:r>
            <a:endParaRPr lang="en-US" altLang="zh-CN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民间非营利组织会计制度</a:t>
            </a:r>
            <a:endParaRPr lang="en-US" altLang="zh-CN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buNone/>
            </a:pPr>
            <a:endParaRPr lang="en-US" altLang="zh-CN" sz="2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510" y="1702068"/>
            <a:ext cx="3067401" cy="2813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科目维护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0" y="1059582"/>
            <a:ext cx="9050244" cy="345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3395032" y="1563635"/>
            <a:ext cx="4129296" cy="3019631"/>
            <a:chOff x="3395032" y="1563635"/>
            <a:chExt cx="4129296" cy="3019631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5032" y="1792989"/>
              <a:ext cx="2387119" cy="2790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" name="肘形连接符 6"/>
            <p:cNvCxnSpPr>
              <a:endCxn id="6147" idx="0"/>
            </p:cNvCxnSpPr>
            <p:nvPr/>
          </p:nvCxnSpPr>
          <p:spPr>
            <a:xfrm rot="10800000" flipV="1">
              <a:off x="4588592" y="1563635"/>
              <a:ext cx="2935736" cy="229353"/>
            </a:xfrm>
            <a:prstGeom prst="bentConnector2">
              <a:avLst/>
            </a:prstGeom>
            <a:ln>
              <a:solidFill>
                <a:srgbClr val="17BAD9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财务初始余额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1" y="915566"/>
            <a:ext cx="8928992" cy="3603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3635896" y="1419622"/>
            <a:ext cx="5184576" cy="2205609"/>
            <a:chOff x="3635896" y="1419622"/>
            <a:chExt cx="5184576" cy="2205609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5896" y="1809293"/>
              <a:ext cx="4005745" cy="1815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" name="直接连接符 6"/>
            <p:cNvCxnSpPr/>
            <p:nvPr/>
          </p:nvCxnSpPr>
          <p:spPr>
            <a:xfrm flipV="1">
              <a:off x="6876256" y="1563638"/>
              <a:ext cx="0" cy="216024"/>
            </a:xfrm>
            <a:prstGeom prst="line">
              <a:avLst/>
            </a:prstGeom>
            <a:ln>
              <a:solidFill>
                <a:srgbClr val="17BAD9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6876256" y="1563638"/>
              <a:ext cx="1944216" cy="0"/>
            </a:xfrm>
            <a:prstGeom prst="line">
              <a:avLst/>
            </a:prstGeom>
            <a:ln>
              <a:solidFill>
                <a:srgbClr val="17BAD9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8820472" y="1419622"/>
              <a:ext cx="0" cy="144016"/>
            </a:xfrm>
            <a:prstGeom prst="line">
              <a:avLst/>
            </a:prstGeom>
            <a:ln>
              <a:solidFill>
                <a:srgbClr val="17BAD9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73625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凭证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5543550" y="915988"/>
            <a:ext cx="3600450" cy="3493966"/>
          </a:xfrm>
        </p:spPr>
        <p:txBody>
          <a:bodyPr>
            <a:noAutofit/>
          </a:bodyPr>
          <a:lstStyle/>
          <a:p>
            <a:r>
              <a:rPr lang="zh-CN" altLang="en-US" sz="2000" dirty="0" smtClean="0">
                <a:solidFill>
                  <a:srgbClr val="176AD0"/>
                </a:solidFill>
                <a:latin typeface="微软雅黑" panose="020B0503020204020204" charset="-122"/>
                <a:ea typeface="微软雅黑" panose="020B0503020204020204" charset="-122"/>
              </a:rPr>
              <a:t>智能凭证</a:t>
            </a:r>
            <a:endParaRPr lang="en-US" altLang="zh-CN" sz="2000" dirty="0" smtClean="0">
              <a:solidFill>
                <a:srgbClr val="176AD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buNone/>
            </a:pPr>
            <a:endParaRPr lang="en-US" altLang="zh-CN" sz="1100" dirty="0" smtClean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原始凭证电子存储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拍照生成凭证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模式凭证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进销存单据自动生成凭证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费用报销凭证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折旧凭证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工资凭证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" t="1538" r="3111"/>
          <a:stretch>
            <a:fillRect/>
          </a:stretch>
        </p:blipFill>
        <p:spPr bwMode="auto">
          <a:xfrm>
            <a:off x="291944" y="1501417"/>
            <a:ext cx="5245769" cy="2563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2993" y="803488"/>
            <a:ext cx="20697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defTabSz="457200">
              <a:spcBef>
                <a:spcPct val="20000"/>
              </a:spcBef>
              <a:buSzPct val="70000"/>
              <a:buBlip>
                <a:blip r:embed="rId2"/>
              </a:buBlip>
            </a:pPr>
            <a:r>
              <a:rPr kumimoji="1" lang="zh-CN" altLang="en-US" sz="2000" dirty="0">
                <a:solidFill>
                  <a:srgbClr val="176AD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仿真凭证效果</a:t>
            </a:r>
            <a:endParaRPr kumimoji="1" lang="zh-CN" altLang="en-US" sz="2000" dirty="0">
              <a:solidFill>
                <a:srgbClr val="176AD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原始凭证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7574"/>
            <a:ext cx="8768011" cy="3471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86716"/>
            <a:ext cx="122413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直接连接符 12"/>
          <p:cNvCxnSpPr>
            <a:stCxn id="8196" idx="3"/>
          </p:cNvCxnSpPr>
          <p:nvPr/>
        </p:nvCxnSpPr>
        <p:spPr>
          <a:xfrm>
            <a:off x="3635896" y="2598784"/>
            <a:ext cx="4392488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8028384" y="1491630"/>
            <a:ext cx="0" cy="1107154"/>
          </a:xfrm>
          <a:prstGeom prst="line">
            <a:avLst/>
          </a:prstGeom>
          <a:ln>
            <a:tailEnd type="none" w="lg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9" y="2355726"/>
            <a:ext cx="1944820" cy="13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590" y="1131590"/>
            <a:ext cx="6339893" cy="3319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-1" y="987574"/>
            <a:ext cx="9171785" cy="3471074"/>
            <a:chOff x="-1" y="987574"/>
            <a:chExt cx="9171785" cy="3471074"/>
          </a:xfrm>
        </p:grpSpPr>
        <p:pic>
          <p:nvPicPr>
            <p:cNvPr id="8199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987574"/>
              <a:ext cx="9171785" cy="34710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矩形 22"/>
            <p:cNvSpPr/>
            <p:nvPr/>
          </p:nvSpPr>
          <p:spPr>
            <a:xfrm>
              <a:off x="790494" y="2575357"/>
              <a:ext cx="8381290" cy="432048"/>
            </a:xfrm>
            <a:prstGeom prst="rect">
              <a:avLst/>
            </a:prstGeom>
            <a:noFill/>
            <a:ln w="127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749300" y="1155258"/>
            <a:ext cx="193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smtClean="0"/>
              <a:t>CONTENTS</a:t>
            </a:r>
            <a:endParaRPr kumimoji="1" lang="zh-CN" altLang="en-US" sz="2800" dirty="0"/>
          </a:p>
        </p:txBody>
      </p:sp>
      <p:cxnSp>
        <p:nvCxnSpPr>
          <p:cNvPr id="3" name="直线连接符 5"/>
          <p:cNvCxnSpPr/>
          <p:nvPr/>
        </p:nvCxnSpPr>
        <p:spPr>
          <a:xfrm>
            <a:off x="863600" y="1843578"/>
            <a:ext cx="482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组 14"/>
          <p:cNvGrpSpPr/>
          <p:nvPr/>
        </p:nvGrpSpPr>
        <p:grpSpPr>
          <a:xfrm>
            <a:off x="800100" y="1942658"/>
            <a:ext cx="2938523" cy="338554"/>
            <a:chOff x="800100" y="1896358"/>
            <a:chExt cx="2938523" cy="338554"/>
          </a:xfrm>
        </p:grpSpPr>
        <p:sp>
          <p:nvSpPr>
            <p:cNvPr id="5" name="文本框 7"/>
            <p:cNvSpPr txBox="1"/>
            <p:nvPr/>
          </p:nvSpPr>
          <p:spPr>
            <a:xfrm>
              <a:off x="800100" y="1896358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 smtClean="0">
                  <a:ea typeface="微软雅黑" panose="020B0503020204020204" charset="-122"/>
                </a:rPr>
                <a:t>第一部分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1892300" y="1947158"/>
              <a:ext cx="0" cy="23724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文本框 11"/>
            <p:cNvSpPr txBox="1"/>
            <p:nvPr/>
          </p:nvSpPr>
          <p:spPr>
            <a:xfrm>
              <a:off x="2031999" y="1896358"/>
              <a:ext cx="17066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>
                  <a:ea typeface="微软雅黑" panose="020B0503020204020204" charset="-122"/>
                </a:rPr>
                <a:t>产品概述</a:t>
              </a:r>
              <a:r>
                <a:rPr kumimoji="1" lang="en-US" altLang="zh-CN" sz="1600" dirty="0">
                  <a:ea typeface="微软雅黑" panose="020B0503020204020204" charset="-122"/>
                </a:rPr>
                <a:t>&amp;</a:t>
              </a:r>
              <a:r>
                <a:rPr kumimoji="1" lang="zh-CN" altLang="en-US" sz="1600" dirty="0">
                  <a:ea typeface="微软雅黑" panose="020B0503020204020204" charset="-122"/>
                </a:rPr>
                <a:t>定位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</p:grpSp>
      <p:grpSp>
        <p:nvGrpSpPr>
          <p:cNvPr id="8" name="组 16"/>
          <p:cNvGrpSpPr/>
          <p:nvPr/>
        </p:nvGrpSpPr>
        <p:grpSpPr>
          <a:xfrm>
            <a:off x="800100" y="2406291"/>
            <a:ext cx="2741752" cy="338554"/>
            <a:chOff x="800100" y="1896358"/>
            <a:chExt cx="2741752" cy="338554"/>
          </a:xfrm>
        </p:grpSpPr>
        <p:sp>
          <p:nvSpPr>
            <p:cNvPr id="9" name="文本框 17"/>
            <p:cNvSpPr txBox="1"/>
            <p:nvPr/>
          </p:nvSpPr>
          <p:spPr>
            <a:xfrm>
              <a:off x="800100" y="1896358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 smtClean="0">
                  <a:ea typeface="微软雅黑" panose="020B0503020204020204" charset="-122"/>
                </a:rPr>
                <a:t>第二部分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  <p:cxnSp>
          <p:nvCxnSpPr>
            <p:cNvPr id="10" name="直线连接符 18"/>
            <p:cNvCxnSpPr/>
            <p:nvPr/>
          </p:nvCxnSpPr>
          <p:spPr>
            <a:xfrm>
              <a:off x="1892300" y="1947158"/>
              <a:ext cx="0" cy="23724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文本框 19"/>
            <p:cNvSpPr txBox="1"/>
            <p:nvPr/>
          </p:nvSpPr>
          <p:spPr>
            <a:xfrm>
              <a:off x="2031999" y="1896358"/>
              <a:ext cx="15098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 smtClean="0">
                  <a:ea typeface="微软雅黑" panose="020B0503020204020204" charset="-122"/>
                </a:rPr>
                <a:t>产品优势特点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</p:grpSp>
      <p:grpSp>
        <p:nvGrpSpPr>
          <p:cNvPr id="12" name="组 20"/>
          <p:cNvGrpSpPr/>
          <p:nvPr/>
        </p:nvGrpSpPr>
        <p:grpSpPr>
          <a:xfrm>
            <a:off x="800100" y="2869924"/>
            <a:ext cx="2741753" cy="338554"/>
            <a:chOff x="800100" y="1896358"/>
            <a:chExt cx="2741753" cy="338554"/>
          </a:xfrm>
        </p:grpSpPr>
        <p:sp>
          <p:nvSpPr>
            <p:cNvPr id="13" name="文本框 21"/>
            <p:cNvSpPr txBox="1"/>
            <p:nvPr/>
          </p:nvSpPr>
          <p:spPr>
            <a:xfrm>
              <a:off x="800100" y="1896358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 smtClean="0">
                  <a:ea typeface="微软雅黑" panose="020B0503020204020204" charset="-122"/>
                </a:rPr>
                <a:t>第三部分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  <p:cxnSp>
          <p:nvCxnSpPr>
            <p:cNvPr id="14" name="直线连接符 22"/>
            <p:cNvCxnSpPr/>
            <p:nvPr/>
          </p:nvCxnSpPr>
          <p:spPr>
            <a:xfrm>
              <a:off x="1892300" y="1947158"/>
              <a:ext cx="0" cy="23724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文本框 23"/>
            <p:cNvSpPr txBox="1"/>
            <p:nvPr/>
          </p:nvSpPr>
          <p:spPr>
            <a:xfrm>
              <a:off x="2031999" y="1896358"/>
              <a:ext cx="15098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>
                  <a:ea typeface="微软雅黑" panose="020B0503020204020204" charset="-122"/>
                </a:rPr>
                <a:t>产品功能介绍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</p:grpSp>
      <p:cxnSp>
        <p:nvCxnSpPr>
          <p:cNvPr id="16" name="直线连接符 28"/>
          <p:cNvCxnSpPr/>
          <p:nvPr/>
        </p:nvCxnSpPr>
        <p:spPr>
          <a:xfrm>
            <a:off x="863600" y="3778599"/>
            <a:ext cx="482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7" name="组 20"/>
          <p:cNvGrpSpPr/>
          <p:nvPr/>
        </p:nvGrpSpPr>
        <p:grpSpPr>
          <a:xfrm>
            <a:off x="800100" y="3333558"/>
            <a:ext cx="2741753" cy="338554"/>
            <a:chOff x="800100" y="1896358"/>
            <a:chExt cx="2741753" cy="338554"/>
          </a:xfrm>
        </p:grpSpPr>
        <p:sp>
          <p:nvSpPr>
            <p:cNvPr id="18" name="文本框 21"/>
            <p:cNvSpPr txBox="1"/>
            <p:nvPr/>
          </p:nvSpPr>
          <p:spPr>
            <a:xfrm>
              <a:off x="800100" y="1896358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 smtClean="0">
                  <a:ea typeface="微软雅黑" panose="020B0503020204020204" charset="-122"/>
                </a:rPr>
                <a:t>第四部分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  <p:cxnSp>
          <p:nvCxnSpPr>
            <p:cNvPr id="19" name="直线连接符 22"/>
            <p:cNvCxnSpPr/>
            <p:nvPr/>
          </p:nvCxnSpPr>
          <p:spPr>
            <a:xfrm>
              <a:off x="1892300" y="1947158"/>
              <a:ext cx="0" cy="23724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文本框 23"/>
            <p:cNvSpPr txBox="1"/>
            <p:nvPr/>
          </p:nvSpPr>
          <p:spPr>
            <a:xfrm>
              <a:off x="2031999" y="1896358"/>
              <a:ext cx="15098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 smtClean="0">
                  <a:ea typeface="微软雅黑" panose="020B0503020204020204" charset="-122"/>
                </a:rPr>
                <a:t>客户案例介绍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923445"/>
            <a:ext cx="7871645" cy="3188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50475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进销存单据一键生成凭证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5496" y="915566"/>
            <a:ext cx="9119218" cy="3260204"/>
            <a:chOff x="35496" y="915566"/>
            <a:chExt cx="9119218" cy="3260204"/>
          </a:xfrm>
        </p:grpSpPr>
        <p:grpSp>
          <p:nvGrpSpPr>
            <p:cNvPr id="8" name="组合 7"/>
            <p:cNvGrpSpPr/>
            <p:nvPr/>
          </p:nvGrpSpPr>
          <p:grpSpPr>
            <a:xfrm>
              <a:off x="35496" y="915566"/>
              <a:ext cx="9119218" cy="3260204"/>
              <a:chOff x="172730" y="1255761"/>
              <a:chExt cx="9119218" cy="3260204"/>
            </a:xfrm>
          </p:grpSpPr>
          <p:pic>
            <p:nvPicPr>
              <p:cNvPr id="5122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730" y="1255761"/>
                <a:ext cx="9119218" cy="32602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" name="矩形 3"/>
              <p:cNvSpPr/>
              <p:nvPr/>
            </p:nvSpPr>
            <p:spPr>
              <a:xfrm>
                <a:off x="975532" y="1519352"/>
                <a:ext cx="5184576" cy="324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0228" y="1376924"/>
              <a:ext cx="304428" cy="304428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35496" y="895722"/>
            <a:ext cx="9087236" cy="3260204"/>
            <a:chOff x="-180528" y="2211710"/>
            <a:chExt cx="9087236" cy="3260204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0528" y="2211710"/>
              <a:ext cx="9087236" cy="3260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7020272" y="3147814"/>
              <a:ext cx="864096" cy="432048"/>
            </a:xfrm>
            <a:prstGeom prst="rect">
              <a:avLst/>
            </a:prstGeom>
            <a:noFill/>
            <a:ln w="127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426" y="915566"/>
            <a:ext cx="6057526" cy="3433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73625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账簿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277800" y="738788"/>
            <a:ext cx="2932113" cy="335597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明细账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总账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科目余额表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数量金额账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外币账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多栏账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辅助核算账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…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Picture 5" descr="C:\Users\harry\Desktop\科目余额表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900" y="843558"/>
            <a:ext cx="6584164" cy="3505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报表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164036" y="843558"/>
            <a:ext cx="2861204" cy="3355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Hiragino Sans GB W3"/>
                <a:ea typeface="Hiragino Sans GB W3"/>
                <a:cs typeface="Hiragino Sans GB W3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Hiragino Sans GB W3"/>
                <a:ea typeface="Hiragino Sans GB W3"/>
                <a:cs typeface="Hiragino Sans GB W3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Hiragino Sans GB W3"/>
                <a:ea typeface="Hiragino Sans GB W3"/>
                <a:cs typeface="Hiragino Sans GB W3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Hiragino Sans GB W3"/>
                <a:ea typeface="Hiragino Sans GB W3"/>
                <a:cs typeface="Hiragino Sans GB W3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Hiragino Sans GB W3"/>
                <a:ea typeface="Hiragino Sans GB W3"/>
                <a:cs typeface="Hiragino Sans GB W3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资产负债表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利润表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现金流量表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应交税金明细表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165" y="766568"/>
            <a:ext cx="5304712" cy="2179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229" y="1673850"/>
            <a:ext cx="5184576" cy="2199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641" y="2594590"/>
            <a:ext cx="4833764" cy="2044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8520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期末处理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902850" y="948506"/>
            <a:ext cx="3652838" cy="33559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期末结转（自动）</a:t>
            </a:r>
            <a:endParaRPr lang="en-US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折旧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汇兑损益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税金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损益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自定义期末结转凭证模板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…</a:t>
            </a:r>
            <a:endParaRPr lang="en-US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4812650" y="956716"/>
            <a:ext cx="3653292" cy="35283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Hiragino Sans GB W3"/>
                <a:ea typeface="Hiragino Sans GB W3"/>
                <a:cs typeface="Hiragino Sans GB W3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Hiragino Sans GB W3"/>
                <a:ea typeface="Hiragino Sans GB W3"/>
                <a:cs typeface="Hiragino Sans GB W3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Hiragino Sans GB W3"/>
                <a:ea typeface="Hiragino Sans GB W3"/>
                <a:cs typeface="Hiragino Sans GB W3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Hiragino Sans GB W3"/>
                <a:ea typeface="Hiragino Sans GB W3"/>
                <a:cs typeface="Hiragino Sans GB W3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Hiragino Sans GB W3"/>
                <a:ea typeface="Hiragino Sans GB W3"/>
                <a:cs typeface="Hiragino Sans GB W3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结账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结账</a:t>
            </a:r>
            <a:r>
              <a:rPr lang="en-US" altLang="zh-CN" sz="1800" dirty="0" smtClean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反结账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跨期结账</a:t>
            </a:r>
            <a:r>
              <a:rPr lang="en-US" altLang="zh-CN" sz="1800" dirty="0" smtClean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反结账，方便调账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备份</a:t>
            </a:r>
            <a:r>
              <a:rPr lang="en-US" altLang="zh-CN" sz="1800" dirty="0" smtClean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恢复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数据备份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备份下载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备份恢复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lvl="1">
              <a:lnSpc>
                <a:spcPct val="150000"/>
              </a:lnSpc>
            </a:pPr>
            <a:endParaRPr lang="en-US" altLang="zh-CN" sz="18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43" y="891218"/>
            <a:ext cx="8934182" cy="365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73625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固定资产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74575" y="752938"/>
            <a:ext cx="8424863" cy="38528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卡片管理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资产清理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计提折旧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折旧报表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15566"/>
            <a:ext cx="5204445" cy="3473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27325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工资管理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43865"/>
            <a:ext cx="9068797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143865"/>
            <a:ext cx="9068797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2339752" y="1146010"/>
            <a:ext cx="5112568" cy="3459096"/>
            <a:chOff x="2339752" y="845703"/>
            <a:chExt cx="5112568" cy="3459096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9752" y="845703"/>
              <a:ext cx="5112568" cy="3459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矩形 6"/>
            <p:cNvSpPr/>
            <p:nvPr/>
          </p:nvSpPr>
          <p:spPr>
            <a:xfrm>
              <a:off x="2374530" y="3003798"/>
              <a:ext cx="5005782" cy="288032"/>
            </a:xfrm>
            <a:prstGeom prst="rect">
              <a:avLst/>
            </a:prstGeom>
            <a:noFill/>
            <a:ln w="127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4086" y="1151346"/>
            <a:ext cx="9094149" cy="3489459"/>
            <a:chOff x="-1" y="1468108"/>
            <a:chExt cx="9094149" cy="3489459"/>
          </a:xfrm>
        </p:grpSpPr>
        <p:pic>
          <p:nvPicPr>
            <p:cNvPr id="37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468108"/>
              <a:ext cx="9094149" cy="34894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8" name="直接连接符 37"/>
            <p:cNvCxnSpPr/>
            <p:nvPr/>
          </p:nvCxnSpPr>
          <p:spPr>
            <a:xfrm flipV="1">
              <a:off x="4807238" y="2139702"/>
              <a:ext cx="0" cy="21602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4807238" y="2139702"/>
              <a:ext cx="4013234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8820472" y="1995686"/>
              <a:ext cx="0" cy="144016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14718" y="1143865"/>
            <a:ext cx="9192883" cy="3588125"/>
            <a:chOff x="-48884" y="1468107"/>
            <a:chExt cx="9192883" cy="3588125"/>
          </a:xfrm>
        </p:grpSpPr>
        <p:pic>
          <p:nvPicPr>
            <p:cNvPr id="9225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8884" y="1468107"/>
              <a:ext cx="9192883" cy="3588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" name="矩形 41"/>
            <p:cNvSpPr/>
            <p:nvPr/>
          </p:nvSpPr>
          <p:spPr>
            <a:xfrm>
              <a:off x="5796136" y="2139702"/>
              <a:ext cx="2088232" cy="432048"/>
            </a:xfrm>
            <a:prstGeom prst="rect">
              <a:avLst/>
            </a:prstGeom>
            <a:noFill/>
            <a:ln w="127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35238" y="627534"/>
            <a:ext cx="5624500" cy="477795"/>
            <a:chOff x="235238" y="666070"/>
            <a:chExt cx="5624500" cy="477795"/>
          </a:xfrm>
        </p:grpSpPr>
        <p:sp>
          <p:nvSpPr>
            <p:cNvPr id="20" name="矩形 19"/>
            <p:cNvSpPr/>
            <p:nvPr/>
          </p:nvSpPr>
          <p:spPr>
            <a:xfrm>
              <a:off x="235238" y="738078"/>
              <a:ext cx="56245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spcBef>
                  <a:spcPct val="20000"/>
                </a:spcBef>
                <a:buSzPct val="70000"/>
              </a:pPr>
              <a:r>
                <a:rPr kumimoji="1" lang="zh-CN" altLang="en-US" sz="1600" dirty="0">
                  <a:solidFill>
                    <a:srgbClr val="262626">
                      <a:lumMod val="85000"/>
                      <a:lumOff val="1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</a:rPr>
                <a:t>导入</a:t>
              </a:r>
              <a:r>
                <a:rPr kumimoji="1" lang="zh-CN" altLang="en-US" sz="1600" dirty="0" smtClean="0">
                  <a:solidFill>
                    <a:srgbClr val="262626">
                      <a:lumMod val="85000"/>
                      <a:lumOff val="1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</a:rPr>
                <a:t>工资表           计提</a:t>
              </a:r>
              <a:r>
                <a:rPr kumimoji="1" lang="en-US" altLang="zh-CN" sz="1600" dirty="0" smtClean="0">
                  <a:solidFill>
                    <a:srgbClr val="262626">
                      <a:lumMod val="85000"/>
                      <a:lumOff val="1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</a:rPr>
                <a:t>/</a:t>
              </a:r>
              <a:r>
                <a:rPr kumimoji="1" lang="zh-CN" altLang="en-US" sz="1600" dirty="0" smtClean="0">
                  <a:solidFill>
                    <a:srgbClr val="262626">
                      <a:lumMod val="85000"/>
                      <a:lumOff val="1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</a:rPr>
                <a:t>发放工资凭证           工资</a:t>
              </a:r>
              <a:r>
                <a:rPr kumimoji="1" lang="zh-CN" altLang="en-US" sz="1600" dirty="0">
                  <a:solidFill>
                    <a:srgbClr val="262626">
                      <a:lumMod val="85000"/>
                      <a:lumOff val="15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</a:rPr>
                <a:t>统计表</a:t>
              </a:r>
              <a:endParaRPr kumimoji="1" lang="en-US" altLang="zh-CN" sz="1600" dirty="0">
                <a:solidFill>
                  <a:srgbClr val="262626">
                    <a:lumMod val="85000"/>
                    <a:lumOff val="15000"/>
                  </a:srgb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475656" y="594062"/>
              <a:ext cx="465520" cy="609536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3851920" y="606337"/>
              <a:ext cx="465520" cy="609536"/>
            </a:xfrm>
            <a:prstGeom prst="rect">
              <a:avLst/>
            </a:prstGeom>
          </p:spPr>
        </p:pic>
      </p:grpSp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" y="1146010"/>
            <a:ext cx="9068797" cy="3927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219970" y="2881940"/>
            <a:ext cx="3004515" cy="38528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日记账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核对总账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集成云报销，实现报销、审核、支付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日常费用支出的监控分析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lvl="1" indent="0">
              <a:lnSpc>
                <a:spcPct val="150000"/>
              </a:lnSpc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新出纳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910" y="517338"/>
            <a:ext cx="5798136" cy="4429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94" y="517338"/>
            <a:ext cx="6036117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347182" y="517338"/>
            <a:ext cx="2329194" cy="2364602"/>
            <a:chOff x="738885" y="1563638"/>
            <a:chExt cx="2329194" cy="2364602"/>
          </a:xfrm>
        </p:grpSpPr>
        <p:sp>
          <p:nvSpPr>
            <p:cNvPr id="4" name="椭圆 3"/>
            <p:cNvSpPr/>
            <p:nvPr/>
          </p:nvSpPr>
          <p:spPr>
            <a:xfrm>
              <a:off x="1113774" y="1962101"/>
              <a:ext cx="1545963" cy="1545963"/>
            </a:xfrm>
            <a:prstGeom prst="ellipse">
              <a:avLst/>
            </a:prstGeom>
            <a:noFill/>
            <a:ln w="12700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145838" y="2078836"/>
              <a:ext cx="342100" cy="265422"/>
              <a:chOff x="1007741" y="589910"/>
              <a:chExt cx="582834" cy="219489"/>
            </a:xfrm>
          </p:grpSpPr>
          <p:sp>
            <p:nvSpPr>
              <p:cNvPr id="23" name="右箭头 22"/>
              <p:cNvSpPr/>
              <p:nvPr/>
            </p:nvSpPr>
            <p:spPr>
              <a:xfrm rot="2700000">
                <a:off x="1394835" y="580597"/>
                <a:ext cx="186428" cy="205053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4" name="右箭头 6"/>
              <p:cNvSpPr/>
              <p:nvPr/>
            </p:nvSpPr>
            <p:spPr>
              <a:xfrm rot="2700000">
                <a:off x="1012088" y="709456"/>
                <a:ext cx="95596" cy="10429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700" kern="1200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738885" y="2355726"/>
              <a:ext cx="766808" cy="766808"/>
              <a:chOff x="-119049" y="675405"/>
              <a:chExt cx="634104" cy="634104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-119049" y="675405"/>
                <a:ext cx="634104" cy="634104"/>
              </a:xfrm>
              <a:prstGeom prst="ellipse">
                <a:avLst/>
              </a:prstGeom>
              <a:solidFill>
                <a:srgbClr val="176AD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椭圆 14"/>
              <p:cNvSpPr/>
              <p:nvPr/>
            </p:nvSpPr>
            <p:spPr>
              <a:xfrm>
                <a:off x="-59500" y="764551"/>
                <a:ext cx="499134" cy="43958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0160" tIns="10160" rIns="10160" bIns="10160" numCol="1" spcCol="1270" anchor="ctr" anchorCtr="0">
                <a:noAutofit/>
              </a:bodyPr>
              <a:lstStyle/>
              <a:p>
                <a:pPr algn="ctr" defTabSz="3556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zh-CN" altLang="en-US" sz="1400" dirty="0">
                    <a:latin typeface="微软雅黑" panose="020B0503020204020204" charset="-122"/>
                    <a:ea typeface="微软雅黑" panose="020B0503020204020204" charset="-122"/>
                  </a:rPr>
                  <a:t>费用监控分析</a:t>
                </a:r>
                <a:endParaRPr lang="zh-CN" altLang="en-US" sz="14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1530973" y="1563638"/>
              <a:ext cx="766808" cy="766808"/>
              <a:chOff x="-119049" y="675405"/>
              <a:chExt cx="634104" cy="634104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-119049" y="675405"/>
                <a:ext cx="634104" cy="634104"/>
              </a:xfrm>
              <a:prstGeom prst="ellipse">
                <a:avLst/>
              </a:prstGeom>
              <a:solidFill>
                <a:srgbClr val="176AD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2" name="椭圆 14"/>
              <p:cNvSpPr/>
              <p:nvPr/>
            </p:nvSpPr>
            <p:spPr>
              <a:xfrm>
                <a:off x="-59500" y="764551"/>
                <a:ext cx="499134" cy="43958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0160" tIns="10160" rIns="10160" bIns="10160" numCol="1" spcCol="1270" anchor="ctr" anchorCtr="0">
                <a:noAutofit/>
              </a:bodyPr>
              <a:lstStyle/>
              <a:p>
                <a:pPr lvl="0" algn="ctr" defTabSz="355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1400" dirty="0">
                    <a:latin typeface="微软雅黑" panose="020B0503020204020204" charset="-122"/>
                    <a:ea typeface="微软雅黑" panose="020B0503020204020204" charset="-122"/>
                  </a:rPr>
                  <a:t>云报销</a:t>
                </a:r>
                <a:endParaRPr lang="zh-CN" altLang="en-US" sz="14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2301271" y="2308998"/>
              <a:ext cx="766808" cy="766808"/>
              <a:chOff x="-119049" y="675405"/>
              <a:chExt cx="634104" cy="634104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-119049" y="675405"/>
                <a:ext cx="634104" cy="634104"/>
              </a:xfrm>
              <a:prstGeom prst="ellipse">
                <a:avLst/>
              </a:prstGeom>
              <a:solidFill>
                <a:srgbClr val="176AD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5" name="椭圆 14"/>
              <p:cNvSpPr/>
              <p:nvPr/>
            </p:nvSpPr>
            <p:spPr>
              <a:xfrm>
                <a:off x="-59500" y="764551"/>
                <a:ext cx="499134" cy="43958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0160" tIns="10160" rIns="10160" bIns="10160" numCol="1" spcCol="1270" anchor="ctr" anchorCtr="0">
                <a:noAutofit/>
              </a:bodyPr>
              <a:lstStyle/>
              <a:p>
                <a:pPr lvl="0" algn="ctr" defTabSz="355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1400" kern="1200" dirty="0" smtClean="0">
                    <a:latin typeface="微软雅黑" panose="020B0503020204020204" charset="-122"/>
                    <a:ea typeface="微软雅黑" panose="020B0503020204020204" charset="-122"/>
                  </a:rPr>
                  <a:t>出纳</a:t>
                </a:r>
                <a:endParaRPr lang="en-US" altLang="zh-CN" sz="1400" kern="1200" dirty="0" smtClean="0"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lvl="0" algn="ctr" defTabSz="355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1400" kern="1200" dirty="0" smtClean="0">
                    <a:latin typeface="微软雅黑" panose="020B0503020204020204" charset="-122"/>
                    <a:ea typeface="微软雅黑" panose="020B0503020204020204" charset="-122"/>
                  </a:rPr>
                  <a:t>支付</a:t>
                </a:r>
                <a:endParaRPr lang="zh-CN" altLang="en-US" sz="1400" kern="12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534463" y="3161432"/>
              <a:ext cx="766808" cy="766808"/>
              <a:chOff x="-119049" y="675405"/>
              <a:chExt cx="634104" cy="634104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-119049" y="675405"/>
                <a:ext cx="634104" cy="634104"/>
              </a:xfrm>
              <a:prstGeom prst="ellipse">
                <a:avLst/>
              </a:prstGeom>
              <a:solidFill>
                <a:srgbClr val="176AD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8" name="椭圆 14"/>
              <p:cNvSpPr/>
              <p:nvPr/>
            </p:nvSpPr>
            <p:spPr>
              <a:xfrm>
                <a:off x="-59500" y="764551"/>
                <a:ext cx="499134" cy="43958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0160" tIns="10160" rIns="10160" bIns="10160" numCol="1" spcCol="1270" anchor="ctr" anchorCtr="0">
                <a:noAutofit/>
              </a:bodyPr>
              <a:lstStyle/>
              <a:p>
                <a:pPr lvl="0" algn="ctr" defTabSz="355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1400" dirty="0">
                    <a:latin typeface="微软雅黑" panose="020B0503020204020204" charset="-122"/>
                    <a:ea typeface="微软雅黑" panose="020B0503020204020204" charset="-122"/>
                  </a:rPr>
                  <a:t>生成</a:t>
                </a:r>
                <a:endParaRPr lang="en-US" altLang="zh-CN" sz="1400" dirty="0"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lvl="0" algn="ctr" defTabSz="355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1400" dirty="0">
                    <a:latin typeface="微软雅黑" panose="020B0503020204020204" charset="-122"/>
                    <a:ea typeface="微软雅黑" panose="020B0503020204020204" charset="-122"/>
                  </a:rPr>
                  <a:t>凭证</a:t>
                </a:r>
                <a:endParaRPr lang="zh-CN" altLang="en-US" sz="14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 rot="5035091">
              <a:off x="2280307" y="2989822"/>
              <a:ext cx="342100" cy="265422"/>
              <a:chOff x="1007741" y="589910"/>
              <a:chExt cx="582834" cy="219489"/>
            </a:xfrm>
          </p:grpSpPr>
          <p:sp>
            <p:nvSpPr>
              <p:cNvPr id="40" name="右箭头 39"/>
              <p:cNvSpPr/>
              <p:nvPr/>
            </p:nvSpPr>
            <p:spPr>
              <a:xfrm rot="2700000">
                <a:off x="1394835" y="580597"/>
                <a:ext cx="186428" cy="205053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1" name="右箭头 6"/>
              <p:cNvSpPr/>
              <p:nvPr/>
            </p:nvSpPr>
            <p:spPr>
              <a:xfrm rot="2700000">
                <a:off x="1012088" y="709456"/>
                <a:ext cx="95596" cy="10429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700" kern="1200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 rot="10583770">
              <a:off x="1312781" y="3161426"/>
              <a:ext cx="341792" cy="260533"/>
              <a:chOff x="1007741" y="593953"/>
              <a:chExt cx="582309" cy="215446"/>
            </a:xfrm>
          </p:grpSpPr>
          <p:sp>
            <p:nvSpPr>
              <p:cNvPr id="43" name="右箭头 42"/>
              <p:cNvSpPr/>
              <p:nvPr/>
            </p:nvSpPr>
            <p:spPr>
              <a:xfrm rot="2700000">
                <a:off x="1394310" y="584640"/>
                <a:ext cx="186428" cy="205053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4" name="右箭头 6"/>
              <p:cNvSpPr/>
              <p:nvPr/>
            </p:nvSpPr>
            <p:spPr>
              <a:xfrm rot="2700000">
                <a:off x="1012088" y="709456"/>
                <a:ext cx="95596" cy="10429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700" kern="1200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16700" y="1227513"/>
            <a:ext cx="8424863" cy="38528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云报销可在云之家中使用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全员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报销费用手机申请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领导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移动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审批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进度实时监控</a:t>
            </a:r>
            <a:endParaRPr lang="en-US" altLang="zh-CN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出纳审核支付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标题 1"/>
          <p:cNvSpPr>
            <a:spLocks noGrp="1"/>
          </p:cNvSpPr>
          <p:nvPr>
            <p:ph type="title" idx="4294967295"/>
          </p:nvPr>
        </p:nvSpPr>
        <p:spPr>
          <a:xfrm>
            <a:off x="162050" y="-11575"/>
            <a:ext cx="7912100" cy="54451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集成云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报销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987574"/>
            <a:ext cx="2108861" cy="375245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022655"/>
            <a:ext cx="2101893" cy="373928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右箭头 6"/>
          <p:cNvSpPr/>
          <p:nvPr/>
        </p:nvSpPr>
        <p:spPr>
          <a:xfrm>
            <a:off x="6084168" y="2067694"/>
            <a:ext cx="326776" cy="345621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73625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集成云之家，提供“云会计”移动应用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 descr="1利润表.gif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017" y="987574"/>
            <a:ext cx="2129577" cy="3780000"/>
          </a:xfrm>
          <a:prstGeom prst="rect">
            <a:avLst/>
          </a:prstGeom>
          <a:ln w="3175">
            <a:solidFill>
              <a:schemeClr val="bg1">
                <a:lumMod val="95000"/>
              </a:schemeClr>
            </a:solidFill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102" y="1114130"/>
            <a:ext cx="482941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3" y="987574"/>
            <a:ext cx="2128313" cy="3780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文本框 3"/>
          <p:cNvSpPr txBox="1">
            <a:spLocks noChangeArrowheads="1"/>
          </p:cNvSpPr>
          <p:nvPr/>
        </p:nvSpPr>
        <p:spPr bwMode="auto">
          <a:xfrm>
            <a:off x="3862437" y="2504544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四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部分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4" name="直线连接符 19"/>
          <p:cNvCxnSpPr/>
          <p:nvPr/>
        </p:nvCxnSpPr>
        <p:spPr>
          <a:xfrm>
            <a:off x="1349642" y="2411043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文本框 14"/>
          <p:cNvSpPr txBox="1"/>
          <p:nvPr/>
        </p:nvSpPr>
        <p:spPr>
          <a:xfrm>
            <a:off x="2089424" y="1728246"/>
            <a:ext cx="4969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云会计客户案例介绍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389414" y="90631"/>
            <a:ext cx="2673563" cy="432181"/>
            <a:chOff x="325421" y="193571"/>
            <a:chExt cx="3556294" cy="574874"/>
          </a:xfrm>
        </p:grpSpPr>
        <p:pic>
          <p:nvPicPr>
            <p:cNvPr id="11" name="图片 10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任意多边形 15"/>
          <p:cNvSpPr/>
          <p:nvPr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25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文本框 3"/>
          <p:cNvSpPr txBox="1">
            <a:spLocks noChangeArrowheads="1"/>
          </p:cNvSpPr>
          <p:nvPr/>
        </p:nvSpPr>
        <p:spPr bwMode="auto">
          <a:xfrm>
            <a:off x="3862437" y="2504544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一部分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4" name="直线连接符 19"/>
          <p:cNvCxnSpPr/>
          <p:nvPr/>
        </p:nvCxnSpPr>
        <p:spPr>
          <a:xfrm>
            <a:off x="1349642" y="2411043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文本框 14"/>
          <p:cNvSpPr txBox="1"/>
          <p:nvPr/>
        </p:nvSpPr>
        <p:spPr>
          <a:xfrm>
            <a:off x="2089424" y="1728246"/>
            <a:ext cx="4969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云会计概述</a:t>
            </a:r>
            <a:r>
              <a:rPr kumimoji="1" lang="en-US" altLang="zh-CN" sz="3600" dirty="0" smtClean="0">
                <a:solidFill>
                  <a:schemeClr val="bg1"/>
                </a:solidFill>
                <a:ea typeface="微软雅黑" panose="020B0503020204020204" charset="-122"/>
              </a:rPr>
              <a:t>&amp;</a:t>
            </a:r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定位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389414" y="90631"/>
            <a:ext cx="2673563" cy="432181"/>
            <a:chOff x="325421" y="193571"/>
            <a:chExt cx="3556294" cy="574874"/>
          </a:xfrm>
        </p:grpSpPr>
        <p:pic>
          <p:nvPicPr>
            <p:cNvPr id="11" name="图片 10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任意多边形 15"/>
          <p:cNvSpPr/>
          <p:nvPr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25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50475" y="-11575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客户案例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939373"/>
            <a:ext cx="36728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名       称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八月香米业有限责任公司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主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营业务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：稻谷等农产品采购加工销售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产      品：云会计</a:t>
            </a:r>
            <a:endParaRPr lang="zh-CN" alt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476560" y="2531909"/>
            <a:ext cx="1262769" cy="430232"/>
          </a:xfrm>
          <a:prstGeom prst="roundRect">
            <a:avLst>
              <a:gd name="adj" fmla="val 36742"/>
            </a:avLst>
          </a:prstGeom>
          <a:solidFill>
            <a:srgbClr val="176AD0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核心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价值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068301"/>
            <a:ext cx="7056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财务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资源共享，减少了人员及软硬件系统的重复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设置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强化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财务管控力度，为管理层提供准确、及时和完整的会计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信息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提升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企业整合能力，支持企业业务整合与快速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扩张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通过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业务标准化、人员专业化，提高财务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工作效率</a:t>
            </a:r>
            <a:endParaRPr lang="zh-CN" alt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779144"/>
            <a:ext cx="3240360" cy="2160363"/>
          </a:xfrm>
          <a:prstGeom prst="roundRect">
            <a:avLst>
              <a:gd name="adj" fmla="val 11720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939373"/>
            <a:ext cx="32784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名       称：南京美形美秀培训学校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主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营业务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连锁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培训机构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产      品：云会计</a:t>
            </a:r>
            <a:endParaRPr lang="zh-CN" alt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464985" y="2652995"/>
            <a:ext cx="1262769" cy="430232"/>
          </a:xfrm>
          <a:prstGeom prst="roundRect">
            <a:avLst>
              <a:gd name="adj" fmla="val 36742"/>
            </a:avLst>
          </a:prstGeom>
          <a:solidFill>
            <a:srgbClr val="176AD0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核心价值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293562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异地多人同时记账，高效协同，数据实时同步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共享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费用在线报销、审批，自动生成凭证和费用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报表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847789"/>
            <a:ext cx="3312368" cy="2208372"/>
          </a:xfrm>
          <a:prstGeom prst="roundRect">
            <a:avLst>
              <a:gd name="adj" fmla="val 11720"/>
            </a:avLst>
          </a:prstGeom>
        </p:spPr>
      </p:pic>
      <p:sp>
        <p:nvSpPr>
          <p:cNvPr id="8" name="标题 2"/>
          <p:cNvSpPr txBox="1"/>
          <p:nvPr/>
        </p:nvSpPr>
        <p:spPr>
          <a:xfrm>
            <a:off x="150475" y="-11575"/>
            <a:ext cx="7127875" cy="520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客户案例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79620"/>
            <a:ext cx="3168352" cy="2376264"/>
          </a:xfrm>
          <a:prstGeom prst="round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939373"/>
            <a:ext cx="28680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名       称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Times New Roman" panose="02020603050405020304"/>
              </a:rPr>
              <a:t>中国移动手机卖场</a:t>
            </a:r>
            <a:endParaRPr lang="en-US" altLang="zh-CN" sz="1600" kern="1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/>
              <a:ea typeface="微软雅黑" panose="020B0503020204020204" charset="-122"/>
              <a:cs typeface="Times New Roman" panose="02020603050405020304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主营业务：数码产品连锁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产      品：云财贸</a:t>
            </a:r>
            <a:endParaRPr lang="zh-CN" alt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95535" y="2606695"/>
            <a:ext cx="1262769" cy="430232"/>
          </a:xfrm>
          <a:prstGeom prst="roundRect">
            <a:avLst>
              <a:gd name="adj" fmla="val 36742"/>
            </a:avLst>
          </a:prstGeom>
          <a:solidFill>
            <a:srgbClr val="176AD0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核心价值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832" y="3397737"/>
            <a:ext cx="785236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“界面体验流畅，操作简单，无需安装维护，只要有网络，随时随地都能使用。财务与业务一体化管理，门店业务单据可自动生成财务凭证，手机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APP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更方便地录入业务单据，给我们的工作带来很大帮助。”</a:t>
            </a:r>
            <a:endParaRPr lang="zh-CN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标题 2"/>
          <p:cNvSpPr txBox="1"/>
          <p:nvPr/>
        </p:nvSpPr>
        <p:spPr>
          <a:xfrm>
            <a:off x="150475" y="-11575"/>
            <a:ext cx="7127875" cy="520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客户案例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5535" y="3339862"/>
            <a:ext cx="7992889" cy="1185839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14"/>
          <p:cNvSpPr txBox="1"/>
          <p:nvPr/>
        </p:nvSpPr>
        <p:spPr>
          <a:xfrm>
            <a:off x="2407737" y="1311546"/>
            <a:ext cx="431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陪你一起奋斗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6" name="文本框 15"/>
          <p:cNvSpPr txBox="1"/>
          <p:nvPr/>
        </p:nvSpPr>
        <p:spPr>
          <a:xfrm>
            <a:off x="2394464" y="1984735"/>
            <a:ext cx="431689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dirty="0" smtClean="0">
                <a:solidFill>
                  <a:schemeClr val="bg1"/>
                </a:solidFill>
                <a:ea typeface="微软雅黑" panose="020B0503020204020204" charset="-122"/>
              </a:rPr>
              <a:t>THANKS</a:t>
            </a:r>
            <a:endParaRPr kumimoji="1" lang="zh-CN" altLang="en-US" sz="32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9" name="直线连接符 19"/>
          <p:cNvCxnSpPr/>
          <p:nvPr/>
        </p:nvCxnSpPr>
        <p:spPr>
          <a:xfrm>
            <a:off x="1349642" y="2005918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文本框 15"/>
          <p:cNvSpPr txBox="1"/>
          <p:nvPr/>
        </p:nvSpPr>
        <p:spPr>
          <a:xfrm>
            <a:off x="2384587" y="3199711"/>
            <a:ext cx="4316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— WWW.JDY.COM —</a:t>
            </a:r>
            <a:endParaRPr kumimoji="1" lang="zh-CN" altLang="en-US" sz="12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389414" y="90631"/>
            <a:ext cx="2673563" cy="432181"/>
            <a:chOff x="325421" y="193571"/>
            <a:chExt cx="3556294" cy="574874"/>
          </a:xfrm>
        </p:grpSpPr>
        <p:pic>
          <p:nvPicPr>
            <p:cNvPr id="15" name="图片 14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6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任意多边形 16"/>
          <p:cNvSpPr/>
          <p:nvPr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26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478131"/>
            <a:ext cx="8964488" cy="441708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4731990"/>
            <a:ext cx="9144000" cy="411510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友好的操作界面，自定义工作台。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6" t="33863" r="19365" b="7078"/>
          <a:stretch>
            <a:fillRect/>
          </a:stretch>
        </p:blipFill>
        <p:spPr>
          <a:xfrm>
            <a:off x="827584" y="2078028"/>
            <a:ext cx="6480719" cy="2557394"/>
          </a:xfrm>
          <a:prstGeom prst="rect">
            <a:avLst/>
          </a:prstGeom>
        </p:spPr>
      </p:pic>
      <p:sp>
        <p:nvSpPr>
          <p:cNvPr id="7" name="标题 2"/>
          <p:cNvSpPr>
            <a:spLocks noGrp="1"/>
          </p:cNvSpPr>
          <p:nvPr>
            <p:ph type="title" idx="4294967295"/>
          </p:nvPr>
        </p:nvSpPr>
        <p:spPr>
          <a:xfrm>
            <a:off x="115750" y="-2315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云会计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互联网新体验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流程图: 过程 60"/>
          <p:cNvSpPr/>
          <p:nvPr/>
        </p:nvSpPr>
        <p:spPr>
          <a:xfrm>
            <a:off x="5292208" y="1920023"/>
            <a:ext cx="3744288" cy="284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chemeClr val="bg1">
                <a:lumMod val="50000"/>
              </a:schemeClr>
            </a:solidFill>
            <a:prstDash val="sysDot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ln>
                <a:solidFill>
                  <a:sysClr val="windowText" lastClr="000000"/>
                </a:solidFill>
                <a:prstDash val="sysDash"/>
              </a:ln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流程图: 过程 41"/>
          <p:cNvSpPr/>
          <p:nvPr/>
        </p:nvSpPr>
        <p:spPr>
          <a:xfrm>
            <a:off x="2663920" y="1920023"/>
            <a:ext cx="1224000" cy="284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chemeClr val="bg1">
                <a:lumMod val="50000"/>
              </a:schemeClr>
            </a:solidFill>
            <a:prstDash val="sysDot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ln>
                <a:solidFill>
                  <a:sysClr val="windowText" lastClr="000000"/>
                </a:solidFill>
                <a:prstDash val="sysDash"/>
              </a:ln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2" name="流程图: 过程 71"/>
          <p:cNvSpPr/>
          <p:nvPr/>
        </p:nvSpPr>
        <p:spPr>
          <a:xfrm>
            <a:off x="150008" y="1920023"/>
            <a:ext cx="1181632" cy="284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chemeClr val="bg1">
                <a:lumMod val="50000"/>
              </a:schemeClr>
            </a:solidFill>
            <a:prstDash val="sysDot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ln>
                <a:solidFill>
                  <a:sysClr val="windowText" lastClr="000000"/>
                </a:solidFill>
                <a:prstDash val="sysDash"/>
              </a:ln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15750" y="-34725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为中小企业量身定制的新财务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流程图: 过程 36"/>
          <p:cNvSpPr/>
          <p:nvPr/>
        </p:nvSpPr>
        <p:spPr>
          <a:xfrm>
            <a:off x="4004090" y="1920023"/>
            <a:ext cx="1188000" cy="284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chemeClr val="bg1">
                <a:lumMod val="50000"/>
              </a:schemeClr>
            </a:solidFill>
            <a:prstDash val="sysDot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ln>
                <a:solidFill>
                  <a:sysClr val="windowText" lastClr="000000"/>
                </a:solidFill>
                <a:prstDash val="sysDash"/>
              </a:ln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流程图: 过程 37"/>
          <p:cNvSpPr/>
          <p:nvPr/>
        </p:nvSpPr>
        <p:spPr>
          <a:xfrm>
            <a:off x="1403648" y="1920023"/>
            <a:ext cx="1188000" cy="284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chemeClr val="bg1">
                <a:lumMod val="50000"/>
              </a:schemeClr>
            </a:solidFill>
            <a:prstDash val="sysDot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ln>
                <a:solidFill>
                  <a:sysClr val="windowText" lastClr="000000"/>
                </a:solidFill>
                <a:prstDash val="sysDash"/>
              </a:ln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699792" y="1931298"/>
            <a:ext cx="1152128" cy="360040"/>
          </a:xfrm>
          <a:prstGeom prst="rect">
            <a:avLst/>
          </a:prstGeom>
          <a:solidFill>
            <a:srgbClr val="176AD0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kern="0" dirty="0" smtClea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rPr>
              <a:t>固定资产</a:t>
            </a:r>
            <a:endParaRPr lang="en-US" altLang="zh-CN" sz="1800" kern="0" dirty="0" smtClean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004090" y="1928712"/>
            <a:ext cx="1152128" cy="360040"/>
          </a:xfrm>
          <a:prstGeom prst="rect">
            <a:avLst/>
          </a:prstGeom>
          <a:solidFill>
            <a:srgbClr val="176AD0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kern="0" dirty="0" smtClea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rPr>
              <a:t>会计报表</a:t>
            </a:r>
            <a:endParaRPr lang="en-US" altLang="zh-CN" sz="1800" kern="0" dirty="0" smtClean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" name="流程图: 过程 48"/>
          <p:cNvSpPr/>
          <p:nvPr/>
        </p:nvSpPr>
        <p:spPr>
          <a:xfrm>
            <a:off x="1457400" y="2773574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总账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" name="流程图: 过程 49"/>
          <p:cNvSpPr/>
          <p:nvPr/>
        </p:nvSpPr>
        <p:spPr>
          <a:xfrm>
            <a:off x="1457400" y="2377192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明细账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流程图: 过程 50"/>
          <p:cNvSpPr/>
          <p:nvPr/>
        </p:nvSpPr>
        <p:spPr>
          <a:xfrm>
            <a:off x="1457400" y="3962720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数量金额账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流程图: 过程 51"/>
          <p:cNvSpPr/>
          <p:nvPr/>
        </p:nvSpPr>
        <p:spPr>
          <a:xfrm>
            <a:off x="1457400" y="4359100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核算项目账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流程图: 过程 52"/>
          <p:cNvSpPr/>
          <p:nvPr/>
        </p:nvSpPr>
        <p:spPr>
          <a:xfrm>
            <a:off x="1457400" y="3566338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多栏账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4" name="流程图: 过程 53"/>
          <p:cNvSpPr/>
          <p:nvPr/>
        </p:nvSpPr>
        <p:spPr>
          <a:xfrm>
            <a:off x="1457400" y="3169956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余额表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流程图: 过程 55"/>
          <p:cNvSpPr/>
          <p:nvPr/>
        </p:nvSpPr>
        <p:spPr>
          <a:xfrm>
            <a:off x="4068056" y="2377192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资产负债表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7" name="流程图: 过程 56"/>
          <p:cNvSpPr/>
          <p:nvPr/>
        </p:nvSpPr>
        <p:spPr>
          <a:xfrm>
            <a:off x="4068056" y="2777583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利润表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8" name="流程图: 过程 57"/>
          <p:cNvSpPr/>
          <p:nvPr/>
        </p:nvSpPr>
        <p:spPr>
          <a:xfrm>
            <a:off x="4068056" y="3177974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现金流量表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9" name="流程图: 过程 58"/>
          <p:cNvSpPr/>
          <p:nvPr/>
        </p:nvSpPr>
        <p:spPr>
          <a:xfrm>
            <a:off x="4068056" y="3578365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应交税金表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4" name="流程图: 过程 63"/>
          <p:cNvSpPr/>
          <p:nvPr/>
        </p:nvSpPr>
        <p:spPr>
          <a:xfrm>
            <a:off x="5292208" y="1923662"/>
            <a:ext cx="1152000" cy="360040"/>
          </a:xfrm>
          <a:prstGeom prst="flowChartProcess">
            <a:avLst/>
          </a:prstGeom>
          <a:solidFill>
            <a:schemeClr val="accent6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kern="0" dirty="0" smtClea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rPr>
              <a:t>云报销</a:t>
            </a:r>
            <a:endParaRPr lang="zh-CN" altLang="en-US" sz="1800" kern="0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" name="流程图: 过程 64"/>
          <p:cNvSpPr/>
          <p:nvPr/>
        </p:nvSpPr>
        <p:spPr>
          <a:xfrm>
            <a:off x="6588224" y="1931298"/>
            <a:ext cx="1152000" cy="360040"/>
          </a:xfrm>
          <a:prstGeom prst="flowChartProcess">
            <a:avLst/>
          </a:prstGeom>
          <a:solidFill>
            <a:schemeClr val="accent6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kern="0" dirty="0" smtClea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rPr>
              <a:t>出纳</a:t>
            </a:r>
            <a:endParaRPr lang="zh-CN" altLang="en-US" sz="1800" kern="0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流程图: 过程 65"/>
          <p:cNvSpPr/>
          <p:nvPr/>
        </p:nvSpPr>
        <p:spPr>
          <a:xfrm>
            <a:off x="7884496" y="1923662"/>
            <a:ext cx="1152000" cy="360040"/>
          </a:xfrm>
          <a:prstGeom prst="flowChartProcess">
            <a:avLst/>
          </a:prstGeom>
          <a:solidFill>
            <a:schemeClr val="accent6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kern="0" dirty="0" smtClea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rPr>
              <a:t>工资</a:t>
            </a:r>
            <a:endParaRPr lang="zh-CN" altLang="en-US" sz="1800" kern="0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50008" y="1931298"/>
            <a:ext cx="1152128" cy="360040"/>
          </a:xfrm>
          <a:prstGeom prst="rect">
            <a:avLst/>
          </a:prstGeom>
          <a:solidFill>
            <a:srgbClr val="176AD0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kern="0" dirty="0" smtClea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rPr>
              <a:t>凭证</a:t>
            </a:r>
            <a:endParaRPr lang="en-US" altLang="zh-CN" sz="1800" kern="0" dirty="0" smtClean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0" name="流程图: 过程 59"/>
          <p:cNvSpPr/>
          <p:nvPr/>
        </p:nvSpPr>
        <p:spPr>
          <a:xfrm>
            <a:off x="192513" y="2777583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原始凭证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8" name="流程图: 过程 67"/>
          <p:cNvSpPr/>
          <p:nvPr/>
        </p:nvSpPr>
        <p:spPr>
          <a:xfrm>
            <a:off x="192513" y="2377192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录凭证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流程图: 过程 70"/>
          <p:cNvSpPr/>
          <p:nvPr/>
        </p:nvSpPr>
        <p:spPr>
          <a:xfrm>
            <a:off x="192513" y="3578365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查凭证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4" name="流程图: 过程 73"/>
          <p:cNvSpPr/>
          <p:nvPr/>
        </p:nvSpPr>
        <p:spPr>
          <a:xfrm>
            <a:off x="192513" y="3177974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进销存凭证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流程图: 过程 29"/>
          <p:cNvSpPr/>
          <p:nvPr/>
        </p:nvSpPr>
        <p:spPr>
          <a:xfrm>
            <a:off x="7956376" y="3182843"/>
            <a:ext cx="1008000" cy="324000"/>
          </a:xfrm>
          <a:prstGeom prst="flowChartProcess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工资统计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流程图: 过程 30"/>
          <p:cNvSpPr/>
          <p:nvPr/>
        </p:nvSpPr>
        <p:spPr>
          <a:xfrm>
            <a:off x="7956376" y="2780018"/>
            <a:ext cx="1008000" cy="324000"/>
          </a:xfrm>
          <a:prstGeom prst="flowChartProcess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工资表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流程图: 过程 31"/>
          <p:cNvSpPr/>
          <p:nvPr/>
        </p:nvSpPr>
        <p:spPr>
          <a:xfrm>
            <a:off x="7956376" y="2377192"/>
            <a:ext cx="1008000" cy="324000"/>
          </a:xfrm>
          <a:prstGeom prst="flowChartProcess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员工管理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流程图: 过程 32"/>
          <p:cNvSpPr/>
          <p:nvPr/>
        </p:nvSpPr>
        <p:spPr>
          <a:xfrm>
            <a:off x="6660344" y="2759422"/>
            <a:ext cx="1008000" cy="324000"/>
          </a:xfrm>
          <a:prstGeom prst="flowChartProcess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核对总账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流程图: 过程 33"/>
          <p:cNvSpPr/>
          <p:nvPr/>
        </p:nvSpPr>
        <p:spPr>
          <a:xfrm>
            <a:off x="6660344" y="2377192"/>
            <a:ext cx="1008000" cy="324000"/>
          </a:xfrm>
          <a:prstGeom prst="flowChartProcess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日记账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流程图: 过程 35"/>
          <p:cNvSpPr/>
          <p:nvPr/>
        </p:nvSpPr>
        <p:spPr>
          <a:xfrm>
            <a:off x="5364200" y="3182843"/>
            <a:ext cx="1008000" cy="324000"/>
          </a:xfrm>
          <a:prstGeom prst="flowChartProcess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费用统计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流程图: 过程 38"/>
          <p:cNvSpPr/>
          <p:nvPr/>
        </p:nvSpPr>
        <p:spPr>
          <a:xfrm>
            <a:off x="5364200" y="2780018"/>
            <a:ext cx="1008000" cy="324000"/>
          </a:xfrm>
          <a:prstGeom prst="flowChartProcess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审核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流程图: 过程 39"/>
          <p:cNvSpPr/>
          <p:nvPr/>
        </p:nvSpPr>
        <p:spPr>
          <a:xfrm>
            <a:off x="5364200" y="2377192"/>
            <a:ext cx="1008000" cy="324000"/>
          </a:xfrm>
          <a:prstGeom prst="flowChartProcess">
            <a:avLst/>
          </a:prstGeom>
          <a:ln w="9525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费用报销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0008" y="843558"/>
            <a:ext cx="8886488" cy="36004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新</a:t>
            </a:r>
            <a:r>
              <a:rPr lang="zh-CN" altLang="en-US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三板对标分析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9511" y="141812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rgbClr val="D8D8D8">
                    <a:lumMod val="1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大数据服务</a:t>
            </a:r>
            <a:endParaRPr lang="zh-CN" altLang="en-US" sz="1800" dirty="0">
              <a:solidFill>
                <a:srgbClr val="D8D8D8">
                  <a:lumMod val="1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403648" y="1928712"/>
            <a:ext cx="1152128" cy="360040"/>
          </a:xfrm>
          <a:prstGeom prst="rect">
            <a:avLst/>
          </a:prstGeom>
          <a:solidFill>
            <a:srgbClr val="176AD0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kern="0" dirty="0" smtClean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</a:rPr>
              <a:t>账簿</a:t>
            </a:r>
            <a:endParaRPr lang="en-US" altLang="zh-CN" sz="1800" kern="0" dirty="0" smtClean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流程图: 过程 43"/>
          <p:cNvSpPr/>
          <p:nvPr/>
        </p:nvSpPr>
        <p:spPr>
          <a:xfrm>
            <a:off x="2762483" y="2777583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资产类别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流程图: 过程 44"/>
          <p:cNvSpPr/>
          <p:nvPr/>
        </p:nvSpPr>
        <p:spPr>
          <a:xfrm>
            <a:off x="2762483" y="2377192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卡片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流程图: 过程 47"/>
          <p:cNvSpPr/>
          <p:nvPr/>
        </p:nvSpPr>
        <p:spPr>
          <a:xfrm>
            <a:off x="2762483" y="3578365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折旧汇总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流程图: 过程 54"/>
          <p:cNvSpPr/>
          <p:nvPr/>
        </p:nvSpPr>
        <p:spPr>
          <a:xfrm>
            <a:off x="2762483" y="3177974"/>
            <a:ext cx="1008000" cy="324000"/>
          </a:xfrm>
          <a:prstGeom prst="flowChartProcess">
            <a:avLst/>
          </a:prstGeom>
          <a:solidFill>
            <a:sysClr val="window" lastClr="FFFFFF"/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折旧明细</a:t>
            </a:r>
            <a:endParaRPr lang="zh-CN" altLang="en-US" sz="1200" kern="0" dirty="0">
              <a:solidFill>
                <a:sysClr val="windowText" lastClr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虚尾箭头 5"/>
          <p:cNvSpPr/>
          <p:nvPr/>
        </p:nvSpPr>
        <p:spPr>
          <a:xfrm rot="16200000">
            <a:off x="4284750" y="1394972"/>
            <a:ext cx="584185" cy="369332"/>
          </a:xfrm>
          <a:prstGeom prst="stripedRightArrow">
            <a:avLst/>
          </a:prstGeom>
          <a:solidFill>
            <a:srgbClr val="176A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15750" y="-34725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颠覆传统财务工作模式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1835696" y="2430016"/>
            <a:ext cx="6106121" cy="922057"/>
          </a:xfrm>
          <a:custGeom>
            <a:avLst/>
            <a:gdLst>
              <a:gd name="connsiteX0" fmla="*/ 0 w 6004551"/>
              <a:gd name="connsiteY0" fmla="*/ 399315 h 922057"/>
              <a:gd name="connsiteX1" fmla="*/ 1383631 w 6004551"/>
              <a:gd name="connsiteY1" fmla="*/ 916673 h 922057"/>
              <a:gd name="connsiteX2" fmla="*/ 3621505 w 6004551"/>
              <a:gd name="connsiteY2" fmla="*/ 110557 h 922057"/>
              <a:gd name="connsiteX3" fmla="*/ 5727031 w 6004551"/>
              <a:gd name="connsiteY3" fmla="*/ 14305 h 922057"/>
              <a:gd name="connsiteX4" fmla="*/ 5919537 w 6004551"/>
              <a:gd name="connsiteY4" fmla="*/ 2273 h 922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04551" h="922057">
                <a:moveTo>
                  <a:pt x="0" y="399315"/>
                </a:moveTo>
                <a:cubicBezTo>
                  <a:pt x="390023" y="682057"/>
                  <a:pt x="780047" y="964799"/>
                  <a:pt x="1383631" y="916673"/>
                </a:cubicBezTo>
                <a:cubicBezTo>
                  <a:pt x="1987215" y="868547"/>
                  <a:pt x="2897605" y="260952"/>
                  <a:pt x="3621505" y="110557"/>
                </a:cubicBezTo>
                <a:cubicBezTo>
                  <a:pt x="4345405" y="-39838"/>
                  <a:pt x="5344026" y="32352"/>
                  <a:pt x="5727031" y="14305"/>
                </a:cubicBezTo>
                <a:cubicBezTo>
                  <a:pt x="6110036" y="-3742"/>
                  <a:pt x="6014786" y="-735"/>
                  <a:pt x="5919537" y="2273"/>
                </a:cubicBezTo>
              </a:path>
            </a:pathLst>
          </a:custGeom>
          <a:ln w="28575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7614"/>
            <a:ext cx="1905000" cy="1905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032" y="1354177"/>
            <a:ext cx="1296144" cy="12961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5919" y="307313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办公室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54476" y="341168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家里办公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94403" y="268980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移动记账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54104" y="268898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老板查账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922" y="1856407"/>
            <a:ext cx="885766" cy="885766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789125" y="2396220"/>
            <a:ext cx="936104" cy="936104"/>
            <a:chOff x="2699792" y="1973405"/>
            <a:chExt cx="1114769" cy="111476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792" y="1973405"/>
              <a:ext cx="1114769" cy="1114769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9645" y="2785151"/>
              <a:ext cx="195061" cy="195061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1594500" y="3920269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zh-CN" altLang="en-US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随时记账、多人管账、随时查账</a:t>
            </a:r>
            <a:endParaRPr lang="zh-CN" altLang="en-US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文本框 3"/>
          <p:cNvSpPr txBox="1">
            <a:spLocks noChangeArrowheads="1"/>
          </p:cNvSpPr>
          <p:nvPr/>
        </p:nvSpPr>
        <p:spPr bwMode="auto">
          <a:xfrm>
            <a:off x="3862437" y="2504544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部分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4" name="直线连接符 19"/>
          <p:cNvCxnSpPr/>
          <p:nvPr/>
        </p:nvCxnSpPr>
        <p:spPr>
          <a:xfrm>
            <a:off x="1349642" y="2411043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文本框 14"/>
          <p:cNvSpPr txBox="1"/>
          <p:nvPr/>
        </p:nvSpPr>
        <p:spPr>
          <a:xfrm>
            <a:off x="2413525" y="1728246"/>
            <a:ext cx="431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云</a:t>
            </a:r>
            <a:r>
              <a:rPr kumimoji="1" lang="zh-CN" altLang="en-US" sz="3600" dirty="0">
                <a:solidFill>
                  <a:schemeClr val="bg1"/>
                </a:solidFill>
                <a:ea typeface="微软雅黑" panose="020B0503020204020204" charset="-122"/>
              </a:rPr>
              <a:t>会计</a:t>
            </a:r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产品优势特点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389414" y="90631"/>
            <a:ext cx="2673563" cy="432181"/>
            <a:chOff x="325421" y="193571"/>
            <a:chExt cx="3556294" cy="574874"/>
          </a:xfrm>
        </p:grpSpPr>
        <p:pic>
          <p:nvPicPr>
            <p:cNvPr id="11" name="图片 10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任意多边形 15"/>
          <p:cNvSpPr/>
          <p:nvPr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25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157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随时随地记账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945085" y="3157966"/>
            <a:ext cx="3230612" cy="1720713"/>
            <a:chOff x="2881091" y="2497330"/>
            <a:chExt cx="3384376" cy="180261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8496" y="2497330"/>
              <a:ext cx="1449566" cy="12790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内容占位符 2"/>
            <p:cNvSpPr txBox="1"/>
            <p:nvPr/>
          </p:nvSpPr>
          <p:spPr>
            <a:xfrm>
              <a:off x="2881091" y="3810768"/>
              <a:ext cx="3384376" cy="489174"/>
            </a:xfrm>
            <a:prstGeom prst="rect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rmAutofit fontScale="92500"/>
            </a:bodyPr>
            <a:lstStyle>
              <a:defPPr>
                <a:defRPr lang="zh-CN"/>
              </a:defPPr>
              <a:lvl1pPr marL="0" indent="0" defTabSz="457200" eaLnBrk="1" latinLnBrk="0" hangingPunct="1">
                <a:spcBef>
                  <a:spcPct val="20000"/>
                </a:spcBef>
                <a:buSzPct val="70000"/>
                <a:buFontTx/>
                <a:buNone/>
                <a:defRPr kumimoji="1" sz="1800" b="0" i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1pPr>
              <a:lvl2pPr marL="0" lvl="1" indent="0" defTabSz="457200" eaLnBrk="1" latinLnBrk="0" hangingPunct="1">
                <a:lnSpc>
                  <a:spcPct val="150000"/>
                </a:lnSpc>
                <a:spcBef>
                  <a:spcPct val="20000"/>
                </a:spcBef>
                <a:buSzPct val="70000"/>
                <a:buFont typeface="Arial" panose="020B0604020202020204"/>
                <a:buNone/>
                <a:defRPr kumimoji="1" sz="1600" b="0" i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2pPr>
              <a:lvl3pPr marL="1143000" indent="-228600" defTabSz="45720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kumimoji="1" sz="1600" b="0" i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3pPr>
              <a:lvl4pPr marL="1600200" indent="-228600" defTabSz="45720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kumimoji="1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4pPr>
              <a:lvl5pPr marL="2057400" indent="-228600" defTabSz="45720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kumimoji="1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5pPr>
              <a:lvl6pPr marL="2514600" indent="-228600" defTabSz="457200">
                <a:spcBef>
                  <a:spcPct val="20000"/>
                </a:spcBef>
                <a:buFont typeface="Arial" panose="020B0604020202020204"/>
                <a:buChar char="•"/>
                <a:defRPr>
                  <a:latin typeface="+mn-lt"/>
                  <a:ea typeface="+mn-ea"/>
                </a:defRPr>
              </a:lvl6pPr>
              <a:lvl7pPr marL="2971800" indent="-228600" defTabSz="457200">
                <a:spcBef>
                  <a:spcPct val="20000"/>
                </a:spcBef>
                <a:buFont typeface="Arial" panose="020B0604020202020204"/>
                <a:buChar char="•"/>
                <a:defRPr>
                  <a:latin typeface="+mn-lt"/>
                  <a:ea typeface="+mn-ea"/>
                </a:defRPr>
              </a:lvl7pPr>
              <a:lvl8pPr marL="3429000" indent="-228600" defTabSz="457200">
                <a:spcBef>
                  <a:spcPct val="20000"/>
                </a:spcBef>
                <a:buFont typeface="Arial" panose="020B0604020202020204"/>
                <a:buChar char="•"/>
                <a:defRPr>
                  <a:latin typeface="+mn-lt"/>
                  <a:ea typeface="+mn-ea"/>
                </a:defRPr>
              </a:lvl8pPr>
              <a:lvl9pPr marL="3886200" indent="-228600" defTabSz="457200">
                <a:spcBef>
                  <a:spcPct val="20000"/>
                </a:spcBef>
                <a:buFont typeface="Arial" panose="020B0604020202020204"/>
                <a:buChar char="•"/>
                <a:defRPr>
                  <a:latin typeface="+mn-lt"/>
                  <a:ea typeface="+mn-ea"/>
                </a:defRPr>
              </a:lvl9pPr>
            </a:lstStyle>
            <a:p>
              <a:pPr lvl="1" algn="ctr"/>
              <a:r>
                <a:rPr lang="zh-CN" altLang="en-US" dirty="0"/>
                <a:t>多人同时记账高效协同，数据共享</a:t>
              </a:r>
              <a:endParaRPr lang="zh-CN" altLang="en-US" dirty="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44951" y="875691"/>
            <a:ext cx="3152569" cy="1679472"/>
            <a:chOff x="265895" y="705900"/>
            <a:chExt cx="3384376" cy="1802963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0011" y="705900"/>
              <a:ext cx="1296144" cy="1296144"/>
            </a:xfrm>
            <a:prstGeom prst="rect">
              <a:avLst/>
            </a:prstGeom>
          </p:spPr>
        </p:pic>
        <p:sp>
          <p:nvSpPr>
            <p:cNvPr id="11" name="内容占位符 2"/>
            <p:cNvSpPr txBox="1"/>
            <p:nvPr/>
          </p:nvSpPr>
          <p:spPr>
            <a:xfrm>
              <a:off x="265895" y="2019689"/>
              <a:ext cx="3384376" cy="489174"/>
            </a:xfrm>
            <a:prstGeom prst="rect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rmAutofit lnSpcReduction="10000"/>
            </a:bodyPr>
            <a:lstStyle>
              <a:defPPr>
                <a:defRPr lang="zh-CN"/>
              </a:defPPr>
              <a:lvl1pPr marL="0" indent="0" defTabSz="457200" eaLnBrk="1" latinLnBrk="0" hangingPunct="1">
                <a:spcBef>
                  <a:spcPct val="20000"/>
                </a:spcBef>
                <a:buSzPct val="70000"/>
                <a:buFontTx/>
                <a:buNone/>
                <a:defRPr kumimoji="1" sz="1800" b="0" i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1pPr>
              <a:lvl2pPr marL="0" lvl="1" indent="0" defTabSz="457200" eaLnBrk="1" latinLnBrk="0" hangingPunct="1">
                <a:lnSpc>
                  <a:spcPct val="150000"/>
                </a:lnSpc>
                <a:spcBef>
                  <a:spcPct val="20000"/>
                </a:spcBef>
                <a:buSzPct val="70000"/>
                <a:buFont typeface="Arial" panose="020B0604020202020204"/>
                <a:buNone/>
                <a:defRPr kumimoji="1" sz="1600" b="0" i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2pPr>
              <a:lvl3pPr marL="1143000" indent="-228600" defTabSz="45720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kumimoji="1" sz="1600" b="0" i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3pPr>
              <a:lvl4pPr marL="1600200" indent="-228600" defTabSz="45720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kumimoji="1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4pPr>
              <a:lvl5pPr marL="2057400" indent="-228600" defTabSz="45720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kumimoji="1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5pPr>
              <a:lvl6pPr marL="2514600" indent="-228600" defTabSz="457200">
                <a:spcBef>
                  <a:spcPct val="20000"/>
                </a:spcBef>
                <a:buFont typeface="Arial" panose="020B0604020202020204"/>
                <a:buChar char="•"/>
                <a:defRPr>
                  <a:latin typeface="+mn-lt"/>
                  <a:ea typeface="+mn-ea"/>
                </a:defRPr>
              </a:lvl6pPr>
              <a:lvl7pPr marL="2971800" indent="-228600" defTabSz="457200">
                <a:spcBef>
                  <a:spcPct val="20000"/>
                </a:spcBef>
                <a:buFont typeface="Arial" panose="020B0604020202020204"/>
                <a:buChar char="•"/>
                <a:defRPr>
                  <a:latin typeface="+mn-lt"/>
                  <a:ea typeface="+mn-ea"/>
                </a:defRPr>
              </a:lvl7pPr>
              <a:lvl8pPr marL="3429000" indent="-228600" defTabSz="457200">
                <a:spcBef>
                  <a:spcPct val="20000"/>
                </a:spcBef>
                <a:buFont typeface="Arial" panose="020B0604020202020204"/>
                <a:buChar char="•"/>
                <a:defRPr>
                  <a:latin typeface="+mn-lt"/>
                  <a:ea typeface="+mn-ea"/>
                </a:defRPr>
              </a:lvl8pPr>
              <a:lvl9pPr marL="3886200" indent="-228600" defTabSz="457200">
                <a:spcBef>
                  <a:spcPct val="20000"/>
                </a:spcBef>
                <a:buFont typeface="Arial" panose="020B0604020202020204"/>
                <a:buChar char="•"/>
                <a:defRPr>
                  <a:latin typeface="+mn-lt"/>
                  <a:ea typeface="+mn-ea"/>
                </a:defRPr>
              </a:lvl9pPr>
            </a:lstStyle>
            <a:p>
              <a:pPr lvl="1" algn="ctr"/>
              <a:r>
                <a:rPr lang="zh-CN" altLang="zh-CN" dirty="0">
                  <a:latin typeface="微软雅黑" panose="020B0503020204020204" charset="-122"/>
                  <a:ea typeface="微软雅黑" panose="020B0503020204020204" charset="-122"/>
                </a:rPr>
                <a:t>无论何时何地，能上网就能记账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 lvl="1" algn="ctr"/>
              <a:endParaRPr lang="zh-CN" altLang="en-US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838218" y="1264353"/>
            <a:ext cx="3646024" cy="1290810"/>
            <a:chOff x="5490945" y="929999"/>
            <a:chExt cx="3768801" cy="1334277"/>
          </a:xfrm>
        </p:grpSpPr>
        <p:grpSp>
          <p:nvGrpSpPr>
            <p:cNvPr id="14" name="组合 13"/>
            <p:cNvGrpSpPr/>
            <p:nvPr/>
          </p:nvGrpSpPr>
          <p:grpSpPr>
            <a:xfrm>
              <a:off x="6054684" y="929999"/>
              <a:ext cx="2641322" cy="902978"/>
              <a:chOff x="5902767" y="929999"/>
              <a:chExt cx="2641322" cy="902978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02767" y="984063"/>
                <a:ext cx="794849" cy="794849"/>
              </a:xfrm>
              <a:prstGeom prst="rect">
                <a:avLst/>
              </a:prstGeom>
            </p:spPr>
          </p:pic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44393" y="1000000"/>
                <a:ext cx="794849" cy="794849"/>
              </a:xfrm>
              <a:prstGeom prst="rect">
                <a:avLst/>
              </a:prstGeom>
            </p:spPr>
          </p:pic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41111" y="929999"/>
                <a:ext cx="902978" cy="902978"/>
              </a:xfrm>
              <a:prstGeom prst="rect">
                <a:avLst/>
              </a:prstGeom>
            </p:spPr>
          </p:pic>
        </p:grpSp>
        <p:sp>
          <p:nvSpPr>
            <p:cNvPr id="12" name="内容占位符 2"/>
            <p:cNvSpPr txBox="1"/>
            <p:nvPr/>
          </p:nvSpPr>
          <p:spPr>
            <a:xfrm>
              <a:off x="5490945" y="1775102"/>
              <a:ext cx="3768801" cy="489174"/>
            </a:xfrm>
            <a:prstGeom prst="rect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rmAutofit/>
            </a:bodyPr>
            <a:lstStyle>
              <a:defPPr>
                <a:defRPr lang="zh-CN"/>
              </a:defPPr>
              <a:lvl1pPr marL="0" indent="0" defTabSz="457200" eaLnBrk="1" latinLnBrk="0" hangingPunct="1">
                <a:spcBef>
                  <a:spcPct val="20000"/>
                </a:spcBef>
                <a:buSzPct val="70000"/>
                <a:buFontTx/>
                <a:buNone/>
                <a:defRPr kumimoji="1" sz="1800" b="0" i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1pPr>
              <a:lvl2pPr marL="0" lvl="1" indent="0" defTabSz="457200" eaLnBrk="1" latinLnBrk="0" hangingPunct="1">
                <a:lnSpc>
                  <a:spcPct val="150000"/>
                </a:lnSpc>
                <a:spcBef>
                  <a:spcPct val="20000"/>
                </a:spcBef>
                <a:buSzPct val="70000"/>
                <a:buFont typeface="Arial" panose="020B0604020202020204"/>
                <a:buNone/>
                <a:defRPr kumimoji="1" sz="1600" b="0" i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2pPr>
              <a:lvl3pPr marL="1143000" indent="-228600" defTabSz="45720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kumimoji="1" sz="1600" b="0" i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3pPr>
              <a:lvl4pPr marL="1600200" indent="-228600" defTabSz="45720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kumimoji="1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4pPr>
              <a:lvl5pPr marL="2057400" indent="-228600" defTabSz="45720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kumimoji="1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5pPr>
              <a:lvl6pPr marL="2514600" indent="-228600" defTabSz="457200">
                <a:spcBef>
                  <a:spcPct val="20000"/>
                </a:spcBef>
                <a:buFont typeface="Arial" panose="020B0604020202020204"/>
                <a:buChar char="•"/>
                <a:defRPr>
                  <a:latin typeface="+mn-lt"/>
                  <a:ea typeface="+mn-ea"/>
                </a:defRPr>
              </a:lvl6pPr>
              <a:lvl7pPr marL="2971800" indent="-228600" defTabSz="457200">
                <a:spcBef>
                  <a:spcPct val="20000"/>
                </a:spcBef>
                <a:buFont typeface="Arial" panose="020B0604020202020204"/>
                <a:buChar char="•"/>
                <a:defRPr>
                  <a:latin typeface="+mn-lt"/>
                  <a:ea typeface="+mn-ea"/>
                </a:defRPr>
              </a:lvl7pPr>
              <a:lvl8pPr marL="3429000" indent="-228600" defTabSz="457200">
                <a:spcBef>
                  <a:spcPct val="20000"/>
                </a:spcBef>
                <a:buFont typeface="Arial" panose="020B0604020202020204"/>
                <a:buChar char="•"/>
                <a:defRPr>
                  <a:latin typeface="+mn-lt"/>
                  <a:ea typeface="+mn-ea"/>
                </a:defRPr>
              </a:lvl8pPr>
              <a:lvl9pPr marL="3886200" indent="-228600" defTabSz="457200">
                <a:spcBef>
                  <a:spcPct val="20000"/>
                </a:spcBef>
                <a:buFont typeface="Arial" panose="020B0604020202020204"/>
                <a:buChar char="•"/>
                <a:defRPr>
                  <a:latin typeface="+mn-lt"/>
                  <a:ea typeface="+mn-ea"/>
                </a:defRPr>
              </a:lvl9pPr>
            </a:lstStyle>
            <a:p>
              <a:pPr lvl="1" algn="ctr"/>
              <a:r>
                <a:rPr lang="zh-CN" altLang="en-US" dirty="0"/>
                <a:t>多端集合，手机、平板、电脑随心选用</a:t>
              </a:r>
              <a:endParaRPr lang="zh-CN" altLang="en-US" dirty="0"/>
            </a:p>
            <a:p>
              <a:pPr lvl="1" algn="ctr"/>
              <a:endParaRPr lang="zh-CN" altLang="en-US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50475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智能凭证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613458" y="829399"/>
            <a:ext cx="7912100" cy="1728787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150000"/>
              </a:lnSpc>
              <a:buSzPct val="70000"/>
              <a:buBlip>
                <a:blip r:embed="rId1"/>
              </a:buBlip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手机拍照上传原始凭证</a:t>
            </a:r>
            <a:r>
              <a: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原始凭证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电子化；</a:t>
            </a:r>
            <a:endParaRPr lang="zh-CN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lvl="1" indent="-342900">
              <a:lnSpc>
                <a:spcPct val="150000"/>
              </a:lnSpc>
              <a:buSzPct val="70000"/>
              <a:buBlip>
                <a:blip r:embed="rId1"/>
              </a:buBlip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手机拍照完成</a:t>
            </a:r>
            <a:r>
              <a: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智能</a:t>
            </a:r>
            <a:r>
              <a:rPr lang="zh-CN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记账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；</a:t>
            </a:r>
            <a:endParaRPr lang="en-US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lvl="1" indent="-342900">
              <a:lnSpc>
                <a:spcPct val="150000"/>
              </a:lnSpc>
              <a:buSzPct val="70000"/>
              <a:buBlip>
                <a:blip r:embed="rId1"/>
              </a:buBlip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账簿、报表自动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生成，一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键生成现金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流量表；</a:t>
            </a:r>
            <a:endParaRPr lang="zh-CN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259632" y="2753453"/>
            <a:ext cx="5662668" cy="1474481"/>
            <a:chOff x="1455821" y="3219822"/>
            <a:chExt cx="5662668" cy="1474481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3219822"/>
              <a:ext cx="3626609" cy="1474481"/>
            </a:xfrm>
            <a:prstGeom prst="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右箭头 7"/>
            <p:cNvSpPr/>
            <p:nvPr/>
          </p:nvSpPr>
          <p:spPr>
            <a:xfrm>
              <a:off x="2751965" y="3899363"/>
              <a:ext cx="379875" cy="370810"/>
            </a:xfrm>
            <a:prstGeom prst="rightArrow">
              <a:avLst/>
            </a:prstGeom>
            <a:solidFill>
              <a:srgbClr val="176AD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455821" y="3507854"/>
              <a:ext cx="1038054" cy="1112272"/>
              <a:chOff x="1455821" y="1796821"/>
              <a:chExt cx="2634916" cy="2823305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510" t="11191" r="25788" b="11810"/>
              <a:stretch>
                <a:fillRect/>
              </a:stretch>
            </p:blipFill>
            <p:spPr>
              <a:xfrm>
                <a:off x="1455821" y="1796821"/>
                <a:ext cx="2634916" cy="2823305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51" t="12468" r="2511" b="9910"/>
              <a:stretch>
                <a:fillRect/>
              </a:stretch>
            </p:blipFill>
            <p:spPr>
              <a:xfrm rot="5400000">
                <a:off x="2035307" y="2613140"/>
                <a:ext cx="1699775" cy="1213369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1483</Words>
  <Application>WPS 演示</Application>
  <PresentationFormat>全屏显示(16:9)</PresentationFormat>
  <Paragraphs>333</Paragraphs>
  <Slides>33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5" baseType="lpstr">
      <vt:lpstr>Arial</vt:lpstr>
      <vt:lpstr>宋体</vt:lpstr>
      <vt:lpstr>Wingdings</vt:lpstr>
      <vt:lpstr>Arial</vt:lpstr>
      <vt:lpstr>微软雅黑</vt:lpstr>
      <vt:lpstr>Arial Unicode MS</vt:lpstr>
      <vt:lpstr>Calibri</vt:lpstr>
      <vt:lpstr>Calibri</vt:lpstr>
      <vt:lpstr>Hiragino Sans GB W3</vt:lpstr>
      <vt:lpstr>Times New Roman</vt:lpstr>
      <vt:lpstr>Segoe Print</vt:lpstr>
      <vt:lpstr>Office 主题</vt:lpstr>
      <vt:lpstr> </vt:lpstr>
      <vt:lpstr>PowerPoint 演示文稿</vt:lpstr>
      <vt:lpstr>PowerPoint 演示文稿</vt:lpstr>
      <vt:lpstr>云会计——互联网新体验</vt:lpstr>
      <vt:lpstr>为中小企业量身定制的新财务</vt:lpstr>
      <vt:lpstr>颠覆传统财务工作模式</vt:lpstr>
      <vt:lpstr>PowerPoint 演示文稿</vt:lpstr>
      <vt:lpstr>随时随地记账</vt:lpstr>
      <vt:lpstr>智能凭证</vt:lpstr>
      <vt:lpstr>完美初始化，一键导入数据</vt:lpstr>
      <vt:lpstr>智能集成，灵活扩展</vt:lpstr>
      <vt:lpstr>低投入，更省心</vt:lpstr>
      <vt:lpstr>PowerPoint 演示文稿</vt:lpstr>
      <vt:lpstr>6步骤轻松记账</vt:lpstr>
      <vt:lpstr>快速初始化</vt:lpstr>
      <vt:lpstr>科目维护</vt:lpstr>
      <vt:lpstr>财务初始余额</vt:lpstr>
      <vt:lpstr>凭证</vt:lpstr>
      <vt:lpstr>原始凭证</vt:lpstr>
      <vt:lpstr>进销存单据一键生成凭证</vt:lpstr>
      <vt:lpstr>账簿</vt:lpstr>
      <vt:lpstr>报表</vt:lpstr>
      <vt:lpstr>期末处理</vt:lpstr>
      <vt:lpstr>固定资产</vt:lpstr>
      <vt:lpstr>工资管理</vt:lpstr>
      <vt:lpstr>新出纳</vt:lpstr>
      <vt:lpstr>集成云报销</vt:lpstr>
      <vt:lpstr>集成云之家，提供“云会计”移动应用</vt:lpstr>
      <vt:lpstr>PowerPoint 演示文稿</vt:lpstr>
      <vt:lpstr>客户案例</vt:lpstr>
      <vt:lpstr>PowerPoint 演示文稿</vt:lpstr>
      <vt:lpstr>PowerPoint 演示文稿</vt:lpstr>
      <vt:lpstr>PowerPoint 演示文稿</vt:lpstr>
    </vt:vector>
  </TitlesOfParts>
  <Company>友商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liang lion</dc:creator>
  <cp:lastModifiedBy>Administrator</cp:lastModifiedBy>
  <cp:revision>113</cp:revision>
  <dcterms:created xsi:type="dcterms:W3CDTF">2017-01-19T04:51:00Z</dcterms:created>
  <dcterms:modified xsi:type="dcterms:W3CDTF">2017-05-22T10:30:26Z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2052-10.1.0.6479</vt:lpwstr>
  </property>
</Properties>
</file>